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7" r:id="rId2"/>
    <p:sldId id="339" r:id="rId3"/>
    <p:sldId id="256" r:id="rId4"/>
    <p:sldId id="341" r:id="rId5"/>
    <p:sldId id="258" r:id="rId6"/>
    <p:sldId id="337" r:id="rId7"/>
    <p:sldId id="342" r:id="rId8"/>
    <p:sldId id="324" r:id="rId9"/>
    <p:sldId id="333" r:id="rId10"/>
    <p:sldId id="326" r:id="rId11"/>
    <p:sldId id="327" r:id="rId12"/>
    <p:sldId id="334" r:id="rId13"/>
    <p:sldId id="329" r:id="rId14"/>
    <p:sldId id="330" r:id="rId15"/>
    <p:sldId id="335" r:id="rId16"/>
    <p:sldId id="332" r:id="rId17"/>
    <p:sldId id="266" r:id="rId18"/>
    <p:sldId id="336" r:id="rId19"/>
    <p:sldId id="26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700"/>
    <a:srgbClr val="87B316"/>
    <a:srgbClr val="A7D6F6"/>
    <a:srgbClr val="DD4486"/>
    <a:srgbClr val="7A9FBD"/>
    <a:srgbClr val="329EE8"/>
    <a:srgbClr val="68C323"/>
    <a:srgbClr val="B4CFF2"/>
    <a:srgbClr val="86DD44"/>
    <a:srgbClr val="4486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6173" autoAdjust="0"/>
  </p:normalViewPr>
  <p:slideViewPr>
    <p:cSldViewPr snapToGrid="0">
      <p:cViewPr varScale="1">
        <p:scale>
          <a:sx n="54" d="100"/>
          <a:sy n="54" d="100"/>
        </p:scale>
        <p:origin x="181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E9D26AA2-1AC3-4FC0-94FF-7BB459F5B5A5}" type="datetimeFigureOut">
              <a:rPr lang="en-US" smtClean="0"/>
              <a:t>9/19/2024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243CDB-C0C2-41F1-8266-BB7B317F4185}" type="slidenum">
              <a:rPr lang="en-US" smtClean="0"/>
              <a:t>‹#›</a:t>
            </a:fld>
            <a:endParaRPr lang="en-US"/>
          </a:p>
        </p:txBody>
      </p:sp>
    </p:spTree>
    <p:extLst>
      <p:ext uri="{BB962C8B-B14F-4D97-AF65-F5344CB8AC3E}">
        <p14:creationId xmlns:p14="http://schemas.microsoft.com/office/powerpoint/2010/main" val="64067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400" dirty="0"/>
          </a:p>
        </p:txBody>
      </p:sp>
      <p:sp>
        <p:nvSpPr>
          <p:cNvPr id="4" name="Slide Number Placeholder 3"/>
          <p:cNvSpPr>
            <a:spLocks noGrp="1"/>
          </p:cNvSpPr>
          <p:nvPr>
            <p:ph type="sldNum" sz="quarter" idx="5"/>
          </p:nvPr>
        </p:nvSpPr>
        <p:spPr/>
        <p:txBody>
          <a:bodyPr/>
          <a:lstStyle/>
          <a:p>
            <a:fld id="{724985C6-E8AD-45A9-A9BE-4C5263C5932E}" type="slidenum">
              <a:rPr lang="en-US" smtClean="0"/>
              <a:t>1</a:t>
            </a:fld>
            <a:endParaRPr lang="en-US"/>
          </a:p>
        </p:txBody>
      </p:sp>
    </p:spTree>
    <p:extLst>
      <p:ext uri="{BB962C8B-B14F-4D97-AF65-F5344CB8AC3E}">
        <p14:creationId xmlns:p14="http://schemas.microsoft.com/office/powerpoint/2010/main" val="1941697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10</a:t>
            </a:fld>
            <a:endParaRPr lang="en-US"/>
          </a:p>
        </p:txBody>
      </p:sp>
    </p:spTree>
    <p:extLst>
      <p:ext uri="{BB962C8B-B14F-4D97-AF65-F5344CB8AC3E}">
        <p14:creationId xmlns:p14="http://schemas.microsoft.com/office/powerpoint/2010/main" val="716081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11</a:t>
            </a:fld>
            <a:endParaRPr lang="en-US"/>
          </a:p>
        </p:txBody>
      </p:sp>
    </p:spTree>
    <p:extLst>
      <p:ext uri="{BB962C8B-B14F-4D97-AF65-F5344CB8AC3E}">
        <p14:creationId xmlns:p14="http://schemas.microsoft.com/office/powerpoint/2010/main" val="4244767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12</a:t>
            </a:fld>
            <a:endParaRPr lang="en-US"/>
          </a:p>
        </p:txBody>
      </p:sp>
    </p:spTree>
    <p:extLst>
      <p:ext uri="{BB962C8B-B14F-4D97-AF65-F5344CB8AC3E}">
        <p14:creationId xmlns:p14="http://schemas.microsoft.com/office/powerpoint/2010/main" val="3556859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13</a:t>
            </a:fld>
            <a:endParaRPr lang="en-US"/>
          </a:p>
        </p:txBody>
      </p:sp>
    </p:spTree>
    <p:extLst>
      <p:ext uri="{BB962C8B-B14F-4D97-AF65-F5344CB8AC3E}">
        <p14:creationId xmlns:p14="http://schemas.microsoft.com/office/powerpoint/2010/main" val="1771699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14</a:t>
            </a:fld>
            <a:endParaRPr lang="en-US"/>
          </a:p>
        </p:txBody>
      </p:sp>
    </p:spTree>
    <p:extLst>
      <p:ext uri="{BB962C8B-B14F-4D97-AF65-F5344CB8AC3E}">
        <p14:creationId xmlns:p14="http://schemas.microsoft.com/office/powerpoint/2010/main" val="3515534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15</a:t>
            </a:fld>
            <a:endParaRPr lang="en-US"/>
          </a:p>
        </p:txBody>
      </p:sp>
    </p:spTree>
    <p:extLst>
      <p:ext uri="{BB962C8B-B14F-4D97-AF65-F5344CB8AC3E}">
        <p14:creationId xmlns:p14="http://schemas.microsoft.com/office/powerpoint/2010/main" val="619095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16</a:t>
            </a:fld>
            <a:endParaRPr lang="en-US"/>
          </a:p>
        </p:txBody>
      </p:sp>
    </p:spTree>
    <p:extLst>
      <p:ext uri="{BB962C8B-B14F-4D97-AF65-F5344CB8AC3E}">
        <p14:creationId xmlns:p14="http://schemas.microsoft.com/office/powerpoint/2010/main" val="40818055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18</a:t>
            </a:fld>
            <a:endParaRPr lang="en-US"/>
          </a:p>
        </p:txBody>
      </p:sp>
    </p:spTree>
    <p:extLst>
      <p:ext uri="{BB962C8B-B14F-4D97-AF65-F5344CB8AC3E}">
        <p14:creationId xmlns:p14="http://schemas.microsoft.com/office/powerpoint/2010/main" val="3715035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4985C6-E8AD-45A9-A9BE-4C5263C5932E}" type="slidenum">
              <a:rPr lang="en-US" smtClean="0"/>
              <a:t>19</a:t>
            </a:fld>
            <a:endParaRPr lang="en-US"/>
          </a:p>
        </p:txBody>
      </p:sp>
    </p:spTree>
    <p:extLst>
      <p:ext uri="{BB962C8B-B14F-4D97-AF65-F5344CB8AC3E}">
        <p14:creationId xmlns:p14="http://schemas.microsoft.com/office/powerpoint/2010/main" val="4146089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243CDB-C0C2-41F1-8266-BB7B317F4185}" type="slidenum">
              <a:rPr lang="en-US" smtClean="0"/>
              <a:t>2</a:t>
            </a:fld>
            <a:endParaRPr lang="en-US"/>
          </a:p>
        </p:txBody>
      </p:sp>
    </p:spTree>
    <p:extLst>
      <p:ext uri="{BB962C8B-B14F-4D97-AF65-F5344CB8AC3E}">
        <p14:creationId xmlns:p14="http://schemas.microsoft.com/office/powerpoint/2010/main" val="1683730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Reporting, ethics and compliance concerns is not only essential for maintaining an honest and fair workplace, but it's also a legal and policy requirement. </a:t>
            </a:r>
            <a:endParaRPr lang="en-US" dirty="0"/>
          </a:p>
        </p:txBody>
      </p:sp>
      <p:sp>
        <p:nvSpPr>
          <p:cNvPr id="4" name="Slide Number Placeholder 3"/>
          <p:cNvSpPr>
            <a:spLocks noGrp="1"/>
          </p:cNvSpPr>
          <p:nvPr>
            <p:ph type="sldNum" sz="quarter" idx="5"/>
          </p:nvPr>
        </p:nvSpPr>
        <p:spPr/>
        <p:txBody>
          <a:bodyPr/>
          <a:lstStyle/>
          <a:p>
            <a:fld id="{3D243CDB-C0C2-41F1-8266-BB7B317F4185}" type="slidenum">
              <a:rPr lang="en-US" smtClean="0"/>
              <a:t>3</a:t>
            </a:fld>
            <a:endParaRPr lang="en-US"/>
          </a:p>
        </p:txBody>
      </p:sp>
    </p:spTree>
    <p:extLst>
      <p:ext uri="{BB962C8B-B14F-4D97-AF65-F5344CB8AC3E}">
        <p14:creationId xmlns:p14="http://schemas.microsoft.com/office/powerpoint/2010/main" val="731574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It allows us to proactively address misconduct, protect individuals affected by such behaviors and take appropriate action in accordance with applicable laws and organizational policies.</a:t>
            </a:r>
          </a:p>
        </p:txBody>
      </p:sp>
      <p:sp>
        <p:nvSpPr>
          <p:cNvPr id="4" name="Slide Number Placeholder 3"/>
          <p:cNvSpPr>
            <a:spLocks noGrp="1"/>
          </p:cNvSpPr>
          <p:nvPr>
            <p:ph type="sldNum" sz="quarter" idx="5"/>
          </p:nvPr>
        </p:nvSpPr>
        <p:spPr/>
        <p:txBody>
          <a:bodyPr/>
          <a:lstStyle/>
          <a:p>
            <a:fld id="{3D243CDB-C0C2-41F1-8266-BB7B317F4185}" type="slidenum">
              <a:rPr lang="en-US" smtClean="0"/>
              <a:t>4</a:t>
            </a:fld>
            <a:endParaRPr lang="en-US"/>
          </a:p>
        </p:txBody>
      </p:sp>
    </p:spTree>
    <p:extLst>
      <p:ext uri="{BB962C8B-B14F-4D97-AF65-F5344CB8AC3E}">
        <p14:creationId xmlns:p14="http://schemas.microsoft.com/office/powerpoint/2010/main" val="4102549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encouraging reporting, we have implemented a strict non retaliation policy to ensure that individuals feel safe and protected when they come forward with ethical violations or concerns. Retaliation against those who report misconduct is strictly prohibited and will not be tolerated. </a:t>
            </a:r>
          </a:p>
        </p:txBody>
      </p:sp>
      <p:sp>
        <p:nvSpPr>
          <p:cNvPr id="4" name="Slide Number Placeholder 3"/>
          <p:cNvSpPr>
            <a:spLocks noGrp="1"/>
          </p:cNvSpPr>
          <p:nvPr>
            <p:ph type="sldNum" sz="quarter" idx="5"/>
          </p:nvPr>
        </p:nvSpPr>
        <p:spPr/>
        <p:txBody>
          <a:bodyPr/>
          <a:lstStyle/>
          <a:p>
            <a:fld id="{3D243CDB-C0C2-41F1-8266-BB7B317F4185}" type="slidenum">
              <a:rPr lang="en-US" smtClean="0"/>
              <a:t>5</a:t>
            </a:fld>
            <a:endParaRPr lang="en-US"/>
          </a:p>
        </p:txBody>
      </p:sp>
    </p:spTree>
    <p:extLst>
      <p:ext uri="{BB962C8B-B14F-4D97-AF65-F5344CB8AC3E}">
        <p14:creationId xmlns:p14="http://schemas.microsoft.com/office/powerpoint/2010/main" val="1095145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recognize the importance of safeguarding the rights and well being of those who demonstrate the courage to raise ethical issues and we are dedicated to upholding this non retaliation policy at all levels of our organization.</a:t>
            </a:r>
          </a:p>
        </p:txBody>
      </p:sp>
      <p:sp>
        <p:nvSpPr>
          <p:cNvPr id="4" name="Slide Number Placeholder 3"/>
          <p:cNvSpPr>
            <a:spLocks noGrp="1"/>
          </p:cNvSpPr>
          <p:nvPr>
            <p:ph type="sldNum" sz="quarter" idx="5"/>
          </p:nvPr>
        </p:nvSpPr>
        <p:spPr/>
        <p:txBody>
          <a:bodyPr/>
          <a:lstStyle/>
          <a:p>
            <a:fld id="{3D243CDB-C0C2-41F1-8266-BB7B317F4185}" type="slidenum">
              <a:rPr lang="en-US" smtClean="0"/>
              <a:t>6</a:t>
            </a:fld>
            <a:endParaRPr lang="en-US"/>
          </a:p>
        </p:txBody>
      </p:sp>
    </p:spTree>
    <p:extLst>
      <p:ext uri="{BB962C8B-B14F-4D97-AF65-F5344CB8AC3E}">
        <p14:creationId xmlns:p14="http://schemas.microsoft.com/office/powerpoint/2010/main" val="3311725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apply what we have learned to resolve situations you may encounter in the workplace.</a:t>
            </a:r>
          </a:p>
        </p:txBody>
      </p:sp>
      <p:sp>
        <p:nvSpPr>
          <p:cNvPr id="4" name="Slide Number Placeholder 3"/>
          <p:cNvSpPr>
            <a:spLocks noGrp="1"/>
          </p:cNvSpPr>
          <p:nvPr>
            <p:ph type="sldNum" sz="quarter" idx="5"/>
          </p:nvPr>
        </p:nvSpPr>
        <p:spPr/>
        <p:txBody>
          <a:bodyPr/>
          <a:lstStyle/>
          <a:p>
            <a:fld id="{3D243CDB-C0C2-41F1-8266-BB7B317F4185}" type="slidenum">
              <a:rPr lang="en-US" smtClean="0"/>
              <a:t>7</a:t>
            </a:fld>
            <a:endParaRPr lang="en-US"/>
          </a:p>
        </p:txBody>
      </p:sp>
    </p:spTree>
    <p:extLst>
      <p:ext uri="{BB962C8B-B14F-4D97-AF65-F5344CB8AC3E}">
        <p14:creationId xmlns:p14="http://schemas.microsoft.com/office/powerpoint/2010/main" val="790408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8</a:t>
            </a:fld>
            <a:endParaRPr lang="en-US"/>
          </a:p>
        </p:txBody>
      </p:sp>
    </p:spTree>
    <p:extLst>
      <p:ext uri="{BB962C8B-B14F-4D97-AF65-F5344CB8AC3E}">
        <p14:creationId xmlns:p14="http://schemas.microsoft.com/office/powerpoint/2010/main" val="602320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243CDB-C0C2-41F1-8266-BB7B317F4185}" type="slidenum">
              <a:rPr lang="en-US" smtClean="0"/>
              <a:t>9</a:t>
            </a:fld>
            <a:endParaRPr lang="en-US"/>
          </a:p>
        </p:txBody>
      </p:sp>
    </p:spTree>
    <p:extLst>
      <p:ext uri="{BB962C8B-B14F-4D97-AF65-F5344CB8AC3E}">
        <p14:creationId xmlns:p14="http://schemas.microsoft.com/office/powerpoint/2010/main" val="1426217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A91E3-FA4A-061A-A99E-4DF51157CA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A9652A0-E546-12BB-05DE-6294A8C8B3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BD243D3-A853-7C20-B7A9-E680AA2073F8}"/>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5" name="Footer Placeholder 4">
            <a:extLst>
              <a:ext uri="{FF2B5EF4-FFF2-40B4-BE49-F238E27FC236}">
                <a16:creationId xmlns:a16="http://schemas.microsoft.com/office/drawing/2014/main" id="{E958ECD9-AEB6-1C13-A2CB-AF38D623D7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FF289-F1CF-E439-FBA1-4D90AB128D34}"/>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2336693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64884-F0A9-E06D-3F96-788F6B68D02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F59081-2DB4-A2A6-FD1E-7231F9039B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FFF0C3-EB13-9E1E-1172-6B9F532DC755}"/>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5" name="Footer Placeholder 4">
            <a:extLst>
              <a:ext uri="{FF2B5EF4-FFF2-40B4-BE49-F238E27FC236}">
                <a16:creationId xmlns:a16="http://schemas.microsoft.com/office/drawing/2014/main" id="{8D94A68B-2F0D-D66E-9A93-4F815734B4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7E11E7-781F-882E-07AE-FB44705ED784}"/>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3189500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E74025-1FDF-27E5-EC53-D2065D59825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726927-F768-8350-4EAB-C22665B0BB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579013-132D-08E6-546C-BADE27A69217}"/>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5" name="Footer Placeholder 4">
            <a:extLst>
              <a:ext uri="{FF2B5EF4-FFF2-40B4-BE49-F238E27FC236}">
                <a16:creationId xmlns:a16="http://schemas.microsoft.com/office/drawing/2014/main" id="{2C99F95C-A9C6-16B8-6711-A6D752827A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4ABFDC-B9B8-A942-BC67-5BA2C2D7674B}"/>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4149859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D1FD2-F1B0-5D0B-7865-45660D19CBC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FA1455-0E03-6F56-F264-D22AED8CE8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C301E6-DDCF-2970-BB4B-E3ADEF26965E}"/>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5" name="Footer Placeholder 4">
            <a:extLst>
              <a:ext uri="{FF2B5EF4-FFF2-40B4-BE49-F238E27FC236}">
                <a16:creationId xmlns:a16="http://schemas.microsoft.com/office/drawing/2014/main" id="{812D96A3-62DE-231C-FB7F-8B74E58283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7C26B4-9347-ED2B-81AD-A115F59DF0AF}"/>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673149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F4F62-7743-283E-C0DE-95DBFD5D4D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9CEA687-B5A2-8AA8-47CE-6B7B8300A9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269D8E-0E65-1592-47C5-0D73E6F7BFD4}"/>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5" name="Footer Placeholder 4">
            <a:extLst>
              <a:ext uri="{FF2B5EF4-FFF2-40B4-BE49-F238E27FC236}">
                <a16:creationId xmlns:a16="http://schemas.microsoft.com/office/drawing/2014/main" id="{33EE449E-7CFF-077F-AE77-F02E8485D1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8E8A3-7C4D-A73A-F45A-599E7378D912}"/>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3680050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EC19F-74F8-77B3-FD4A-7C607F8BD7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21FAEF-329B-C026-9EA5-99EC0C7D75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AF85038-D92F-C710-206E-00B90D8A84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FBBEE66-0583-FB18-274A-55D63DCAC9F3}"/>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6" name="Footer Placeholder 5">
            <a:extLst>
              <a:ext uri="{FF2B5EF4-FFF2-40B4-BE49-F238E27FC236}">
                <a16:creationId xmlns:a16="http://schemas.microsoft.com/office/drawing/2014/main" id="{3D5E411F-88A4-E3E2-0899-D1013F2AB9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A66C4B-F4D1-98C9-6327-B401A018B579}"/>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2331804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498B1-E40D-8F1F-081C-B19A9D8BF3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66C05E8-44CA-27CA-40D0-5ECE49F9C7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A73CF0-F82B-91D8-64DA-D91A7DA7577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15DFEC-37FE-4E8C-B25C-9B08449DAB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4843F2-DF97-9C48-4DCE-63E2388D43E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7F118D2-0BFD-DDB8-9F25-3E33C2887B9B}"/>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8" name="Footer Placeholder 7">
            <a:extLst>
              <a:ext uri="{FF2B5EF4-FFF2-40B4-BE49-F238E27FC236}">
                <a16:creationId xmlns:a16="http://schemas.microsoft.com/office/drawing/2014/main" id="{586189AE-0D63-6F04-1B42-9E48AD5B780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132D0F-5D0E-C7B0-8D49-57B46879F63D}"/>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1801380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7DF47-940C-A04C-032A-A526D91A87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9A3ED02-803E-B418-0276-333A60FAA0EC}"/>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4" name="Footer Placeholder 3">
            <a:extLst>
              <a:ext uri="{FF2B5EF4-FFF2-40B4-BE49-F238E27FC236}">
                <a16:creationId xmlns:a16="http://schemas.microsoft.com/office/drawing/2014/main" id="{350275DA-4B5A-B932-E8B1-37A7B2D3CCA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8B33D3B-3DA7-225E-8D95-0616D0809F2A}"/>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646454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18D2F3-068C-AA82-4299-8BDBB7DC3BE5}"/>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3" name="Footer Placeholder 2">
            <a:extLst>
              <a:ext uri="{FF2B5EF4-FFF2-40B4-BE49-F238E27FC236}">
                <a16:creationId xmlns:a16="http://schemas.microsoft.com/office/drawing/2014/main" id="{740CBD5D-7BA8-83C2-C543-889815BA93F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F783EB7-55A0-DF26-4751-C5679242CBFF}"/>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3420859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E4A3A-5CD5-CAA4-E0F8-14A404C8E8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3294192-69ED-EDBC-9DD5-9369B64AFE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EF89873-1219-2A39-AB55-C5BD34C888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1C241D-60AA-BB1A-4A8B-111855BB2F96}"/>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6" name="Footer Placeholder 5">
            <a:extLst>
              <a:ext uri="{FF2B5EF4-FFF2-40B4-BE49-F238E27FC236}">
                <a16:creationId xmlns:a16="http://schemas.microsoft.com/office/drawing/2014/main" id="{42244044-199E-D660-EEF1-B3D92509AB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C13455-3003-5C8D-DCC9-34A019629ADF}"/>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3732237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F9861-A111-93F2-0DDF-B3E508C45E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5C32DD3-BF6B-5FBE-9AE4-B06744AAB6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07B9C0D-6868-C8DA-522A-688732F1CC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5FA337-F025-042E-C21F-57E10FB0B60D}"/>
              </a:ext>
            </a:extLst>
          </p:cNvPr>
          <p:cNvSpPr>
            <a:spLocks noGrp="1"/>
          </p:cNvSpPr>
          <p:nvPr>
            <p:ph type="dt" sz="half" idx="10"/>
          </p:nvPr>
        </p:nvSpPr>
        <p:spPr/>
        <p:txBody>
          <a:bodyPr/>
          <a:lstStyle/>
          <a:p>
            <a:fld id="{0CEF90CD-21EB-485C-B899-514156D0BA51}" type="datetimeFigureOut">
              <a:rPr lang="en-US" smtClean="0"/>
              <a:t>9/19/2024</a:t>
            </a:fld>
            <a:endParaRPr lang="en-US"/>
          </a:p>
        </p:txBody>
      </p:sp>
      <p:sp>
        <p:nvSpPr>
          <p:cNvPr id="6" name="Footer Placeholder 5">
            <a:extLst>
              <a:ext uri="{FF2B5EF4-FFF2-40B4-BE49-F238E27FC236}">
                <a16:creationId xmlns:a16="http://schemas.microsoft.com/office/drawing/2014/main" id="{B9E4B3E5-D69D-4881-59D9-074E0BAB41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2C2A22-230B-9D65-E42A-995E9A47C51E}"/>
              </a:ext>
            </a:extLst>
          </p:cNvPr>
          <p:cNvSpPr>
            <a:spLocks noGrp="1"/>
          </p:cNvSpPr>
          <p:nvPr>
            <p:ph type="sldNum" sz="quarter" idx="12"/>
          </p:nvPr>
        </p:nvSpPr>
        <p:spPr/>
        <p:txBody>
          <a:bodyPr/>
          <a:lstStyle/>
          <a:p>
            <a:fld id="{2A2067BD-DFD3-4878-901A-39814B3B930B}" type="slidenum">
              <a:rPr lang="en-US" smtClean="0"/>
              <a:t>‹#›</a:t>
            </a:fld>
            <a:endParaRPr lang="en-US"/>
          </a:p>
        </p:txBody>
      </p:sp>
    </p:spTree>
    <p:extLst>
      <p:ext uri="{BB962C8B-B14F-4D97-AF65-F5344CB8AC3E}">
        <p14:creationId xmlns:p14="http://schemas.microsoft.com/office/powerpoint/2010/main" val="2199165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E2CD36-CEE6-C154-68A4-D7363D0ED7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A214D4A-BF2C-664A-92C0-3521403274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85E213-25CD-BB96-5DD5-0BB0B66DA6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EF90CD-21EB-485C-B899-514156D0BA51}" type="datetimeFigureOut">
              <a:rPr lang="en-US" smtClean="0"/>
              <a:t>9/19/2024</a:t>
            </a:fld>
            <a:endParaRPr lang="en-US"/>
          </a:p>
        </p:txBody>
      </p:sp>
      <p:sp>
        <p:nvSpPr>
          <p:cNvPr id="5" name="Footer Placeholder 4">
            <a:extLst>
              <a:ext uri="{FF2B5EF4-FFF2-40B4-BE49-F238E27FC236}">
                <a16:creationId xmlns:a16="http://schemas.microsoft.com/office/drawing/2014/main" id="{02B0C8CE-0463-0EBA-D0F0-D099E6AAFF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F8C0772-DAA0-582B-E58A-CD3FA182E3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2067BD-DFD3-4878-901A-39814B3B930B}" type="slidenum">
              <a:rPr lang="en-US" smtClean="0"/>
              <a:t>‹#›</a:t>
            </a:fld>
            <a:endParaRPr lang="en-US"/>
          </a:p>
        </p:txBody>
      </p:sp>
    </p:spTree>
    <p:extLst>
      <p:ext uri="{BB962C8B-B14F-4D97-AF65-F5344CB8AC3E}">
        <p14:creationId xmlns:p14="http://schemas.microsoft.com/office/powerpoint/2010/main" val="3611981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billboard on a road">
            <a:extLst>
              <a:ext uri="{FF2B5EF4-FFF2-40B4-BE49-F238E27FC236}">
                <a16:creationId xmlns:a16="http://schemas.microsoft.com/office/drawing/2014/main" id="{E9114D86-5905-2737-E217-C5094776567F}"/>
              </a:ext>
            </a:extLst>
          </p:cNvPr>
          <p:cNvPicPr>
            <a:picLocks noGrp="1" noChangeAspect="1"/>
          </p:cNvPicPr>
          <p:nvPr>
            <p:ph idx="1"/>
          </p:nvPr>
        </p:nvPicPr>
        <p:blipFill>
          <a:blip r:embed="rId3"/>
          <a:stretch>
            <a:fillRect/>
          </a:stretch>
        </p:blipFill>
        <p:spPr>
          <a:xfrm>
            <a:off x="-1327" y="84"/>
            <a:ext cx="12193327" cy="6857916"/>
          </a:xfrm>
        </p:spPr>
      </p:pic>
      <p:sp>
        <p:nvSpPr>
          <p:cNvPr id="8" name="Rectangle 7">
            <a:extLst>
              <a:ext uri="{FF2B5EF4-FFF2-40B4-BE49-F238E27FC236}">
                <a16:creationId xmlns:a16="http://schemas.microsoft.com/office/drawing/2014/main" id="{0B75AB88-D0C2-E1D8-109B-ADC214B36703}"/>
              </a:ext>
            </a:extLst>
          </p:cNvPr>
          <p:cNvSpPr/>
          <p:nvPr/>
        </p:nvSpPr>
        <p:spPr>
          <a:xfrm>
            <a:off x="2257646" y="517420"/>
            <a:ext cx="7676707" cy="603223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CF9CAD5-F7BA-6461-F0FF-4D5BCD74B7D9}"/>
              </a:ext>
            </a:extLst>
          </p:cNvPr>
          <p:cNvSpPr/>
          <p:nvPr/>
        </p:nvSpPr>
        <p:spPr>
          <a:xfrm>
            <a:off x="385671" y="1338014"/>
            <a:ext cx="11420656" cy="1136921"/>
          </a:xfrm>
          <a:prstGeom prst="rect">
            <a:avLst/>
          </a:prstGeom>
          <a:no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pPr algn="ctr">
              <a:lnSpc>
                <a:spcPct val="107000"/>
              </a:lnSpc>
            </a:pPr>
            <a:r>
              <a:rPr lang="en-US" kern="100" dirty="0">
                <a:latin typeface="Bahnschrift SemiBold Condensed" panose="020B0502040204020203" pitchFamily="34" charset="0"/>
                <a:ea typeface="Dotum"/>
                <a:cs typeface="Times New Roman"/>
              </a:rPr>
              <a:t> </a:t>
            </a:r>
            <a:br>
              <a:rPr lang="en-US" sz="5400" kern="100" dirty="0">
                <a:solidFill>
                  <a:srgbClr val="87B316"/>
                </a:solidFill>
                <a:latin typeface="Bahnschrift SemiBold Condensed" panose="020B0502040204020203" pitchFamily="34" charset="0"/>
                <a:ea typeface="Dotum"/>
                <a:cs typeface="Times New Roman"/>
              </a:rPr>
            </a:br>
            <a:r>
              <a:rPr lang="en-US" sz="4800" kern="100" dirty="0">
                <a:solidFill>
                  <a:srgbClr val="FF6700"/>
                </a:solidFill>
                <a:latin typeface="Bahnschrift SemiBold Condensed" panose="020B0502040204020203" pitchFamily="34" charset="0"/>
                <a:ea typeface="Dotum"/>
                <a:cs typeface="Times New Roman"/>
              </a:rPr>
              <a:t>Mini Topic Discussion</a:t>
            </a:r>
          </a:p>
          <a:p>
            <a:pPr marL="742950" marR="0" lvl="1" indent="-285750">
              <a:lnSpc>
                <a:spcPct val="107000"/>
              </a:lnSpc>
              <a:spcBef>
                <a:spcPts val="0"/>
              </a:spcBef>
              <a:spcAft>
                <a:spcPts val="800"/>
              </a:spcAft>
              <a:buFont typeface="Courier New" panose="02070309020205020404" pitchFamily="49" charset="0"/>
              <a:buChar char="o"/>
            </a:pPr>
            <a:endParaRPr lang="en-US" sz="1100" b="1" kern="100" dirty="0">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8F060422-6D19-7D6E-E6F3-DEF4BD07266B}"/>
              </a:ext>
            </a:extLst>
          </p:cNvPr>
          <p:cNvSpPr txBox="1"/>
          <p:nvPr/>
        </p:nvSpPr>
        <p:spPr>
          <a:xfrm>
            <a:off x="2643253" y="2783195"/>
            <a:ext cx="3609473" cy="383733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7000"/>
              </a:lnSpc>
            </a:pPr>
            <a:r>
              <a:rPr lang="en-US" sz="2400" b="1" u="sng" dirty="0">
                <a:solidFill>
                  <a:srgbClr val="FF6700"/>
                </a:solidFill>
                <a:latin typeface="Bahnschrift SemiBold Condensed" panose="020B0502040204020203" pitchFamily="34" charset="0"/>
                <a:cs typeface="Calibri"/>
              </a:rPr>
              <a:t>TOPIC :</a:t>
            </a:r>
          </a:p>
          <a:p>
            <a:pPr algn="ctr">
              <a:lnSpc>
                <a:spcPct val="107000"/>
              </a:lnSpc>
            </a:pPr>
            <a:r>
              <a:rPr lang="en-US" sz="2400" dirty="0">
                <a:latin typeface="Bahnschrift Light Condensed" panose="020B0502040204020203" pitchFamily="34" charset="0"/>
                <a:cs typeface="Calibri"/>
              </a:rPr>
              <a:t>Reporting Concerns </a:t>
            </a:r>
          </a:p>
          <a:p>
            <a:pPr algn="ctr"/>
            <a:endParaRPr lang="en-US" sz="2400" b="1" u="sng" dirty="0">
              <a:solidFill>
                <a:srgbClr val="FF6700"/>
              </a:solidFill>
              <a:latin typeface="Bahnschrift SemiBold Condensed" panose="020B0502040204020203" pitchFamily="34" charset="0"/>
              <a:cs typeface="Calibri"/>
            </a:endParaRPr>
          </a:p>
          <a:p>
            <a:pPr algn="ctr"/>
            <a:endParaRPr lang="en-US" sz="2400" b="1" u="sng" dirty="0">
              <a:solidFill>
                <a:srgbClr val="FF6700"/>
              </a:solidFill>
              <a:latin typeface="Bahnschrift SemiBold Condensed" panose="020B0502040204020203" pitchFamily="34" charset="0"/>
              <a:cs typeface="Calibri"/>
            </a:endParaRPr>
          </a:p>
          <a:p>
            <a:pPr algn="ctr"/>
            <a:r>
              <a:rPr lang="en-US" sz="2400" b="1" u="sng" dirty="0">
                <a:solidFill>
                  <a:srgbClr val="FF6700"/>
                </a:solidFill>
                <a:latin typeface="Bahnschrift SemiBold Condensed" panose="020B0502040204020203" pitchFamily="34" charset="0"/>
                <a:cs typeface="Calibri"/>
              </a:rPr>
              <a:t>OUTLINE:</a:t>
            </a:r>
          </a:p>
          <a:p>
            <a:pPr algn="ctr"/>
            <a:r>
              <a:rPr lang="en-US" sz="2400" dirty="0">
                <a:latin typeface="Bahnschrift Light Condensed" panose="020B0502040204020203" pitchFamily="34" charset="0"/>
                <a:cs typeface="Calibri"/>
              </a:rPr>
              <a:t>Reporting Concerns Overview</a:t>
            </a:r>
          </a:p>
          <a:p>
            <a:pPr algn="ctr"/>
            <a:endParaRPr lang="en-US" sz="2400" dirty="0">
              <a:latin typeface="Bahnschrift Light Condensed" panose="020B0502040204020203" pitchFamily="34" charset="0"/>
              <a:cs typeface="Calibri"/>
            </a:endParaRPr>
          </a:p>
          <a:p>
            <a:pPr algn="ctr"/>
            <a:r>
              <a:rPr lang="en-US" sz="2400" dirty="0">
                <a:latin typeface="Bahnschrift Light Condensed" panose="020B0502040204020203" pitchFamily="34" charset="0"/>
                <a:cs typeface="Calibri"/>
              </a:rPr>
              <a:t>Situations and Resolutions – Group Discussions</a:t>
            </a:r>
          </a:p>
          <a:p>
            <a:pPr algn="ctr"/>
            <a:endParaRPr lang="en-US" sz="2400" b="1" u="sng" dirty="0">
              <a:solidFill>
                <a:srgbClr val="FF6700"/>
              </a:solidFill>
              <a:latin typeface="Bahnschrift SemiBold Condensed" panose="020B0502040204020203" pitchFamily="34" charset="0"/>
              <a:cs typeface="Calibri"/>
            </a:endParaRPr>
          </a:p>
        </p:txBody>
      </p:sp>
      <p:sp>
        <p:nvSpPr>
          <p:cNvPr id="3" name="TextBox 2">
            <a:extLst>
              <a:ext uri="{FF2B5EF4-FFF2-40B4-BE49-F238E27FC236}">
                <a16:creationId xmlns:a16="http://schemas.microsoft.com/office/drawing/2014/main" id="{94F82C00-2F06-FEBC-1542-DAE16A0BA16B}"/>
              </a:ext>
            </a:extLst>
          </p:cNvPr>
          <p:cNvSpPr txBox="1"/>
          <p:nvPr/>
        </p:nvSpPr>
        <p:spPr>
          <a:xfrm>
            <a:off x="6176085" y="2850073"/>
            <a:ext cx="3609473"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u="sng" dirty="0">
                <a:solidFill>
                  <a:srgbClr val="FF6700"/>
                </a:solidFill>
                <a:latin typeface="Bahnschrift SemiBold Condensed" panose="020B0502040204020203" pitchFamily="34" charset="0"/>
                <a:cs typeface="Calibri"/>
              </a:rPr>
              <a:t>DURATION:</a:t>
            </a:r>
            <a:endParaRPr lang="en-US" sz="2400" b="1" dirty="0">
              <a:latin typeface="Bahnschrift SemiBold Condensed" panose="020B0502040204020203" pitchFamily="34" charset="0"/>
            </a:endParaRPr>
          </a:p>
          <a:p>
            <a:pPr algn="ctr"/>
            <a:r>
              <a:rPr lang="en-US" sz="2400" dirty="0">
                <a:latin typeface="Bahnschrift Light Condensed" panose="020B0502040204020203" pitchFamily="34" charset="0"/>
                <a:cs typeface="Calibri"/>
              </a:rPr>
              <a:t>15 minutes</a:t>
            </a:r>
            <a:endParaRPr lang="en-US" sz="2400" dirty="0">
              <a:latin typeface="Bahnschrift Light Condensed" panose="020B0502040204020203" pitchFamily="34" charset="0"/>
            </a:endParaRPr>
          </a:p>
          <a:p>
            <a:pPr algn="ctr"/>
            <a:endParaRPr lang="en-US" sz="2400" dirty="0">
              <a:latin typeface="Bahnschrift Light Condensed" panose="020B0502040204020203" pitchFamily="34" charset="0"/>
              <a:cs typeface="Calibri"/>
            </a:endParaRPr>
          </a:p>
          <a:p>
            <a:pPr algn="ctr"/>
            <a:endParaRPr lang="en-US" sz="2400" dirty="0">
              <a:latin typeface="Bahnschrift Light Condensed" panose="020B0502040204020203" pitchFamily="34" charset="0"/>
              <a:cs typeface="Calibri"/>
            </a:endParaRPr>
          </a:p>
          <a:p>
            <a:pPr algn="ctr"/>
            <a:r>
              <a:rPr lang="en-US" sz="2400" b="1" u="sng" dirty="0">
                <a:solidFill>
                  <a:srgbClr val="FF6700"/>
                </a:solidFill>
                <a:latin typeface="Bahnschrift SemiBold Condensed" panose="020B0502040204020203" pitchFamily="34" charset="0"/>
                <a:cs typeface="Calibri"/>
              </a:rPr>
              <a:t>FORMAT:</a:t>
            </a:r>
          </a:p>
          <a:p>
            <a:pPr algn="ctr"/>
            <a:r>
              <a:rPr lang="en-US" sz="2400" dirty="0">
                <a:latin typeface="Bahnschrift Light Condensed" panose="020B0502040204020203" pitchFamily="34" charset="0"/>
                <a:cs typeface="Calibri"/>
              </a:rPr>
              <a:t>Discussion-Based</a:t>
            </a:r>
          </a:p>
        </p:txBody>
      </p:sp>
      <p:sp>
        <p:nvSpPr>
          <p:cNvPr id="2" name="Rectangle 1">
            <a:extLst>
              <a:ext uri="{FF2B5EF4-FFF2-40B4-BE49-F238E27FC236}">
                <a16:creationId xmlns:a16="http://schemas.microsoft.com/office/drawing/2014/main" id="{8C02A772-3B81-2EFA-D3A5-2EB687976A7A}"/>
              </a:ext>
            </a:extLst>
          </p:cNvPr>
          <p:cNvSpPr/>
          <p:nvPr/>
        </p:nvSpPr>
        <p:spPr>
          <a:xfrm>
            <a:off x="385671" y="394415"/>
            <a:ext cx="11420656" cy="1136921"/>
          </a:xfrm>
          <a:prstGeom prst="rect">
            <a:avLst/>
          </a:prstGeom>
          <a:no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pPr algn="ctr">
              <a:lnSpc>
                <a:spcPct val="107000"/>
              </a:lnSpc>
            </a:pPr>
            <a:r>
              <a:rPr lang="en-US" kern="100" dirty="0">
                <a:latin typeface="Bahnschrift SemiBold Condensed" panose="020B0502040204020203" pitchFamily="34" charset="0"/>
                <a:ea typeface="Dotum"/>
                <a:cs typeface="Times New Roman"/>
              </a:rPr>
              <a:t> </a:t>
            </a:r>
            <a:br>
              <a:rPr lang="en-US" sz="5400" kern="100" dirty="0">
                <a:solidFill>
                  <a:srgbClr val="87B316"/>
                </a:solidFill>
                <a:latin typeface="Bahnschrift SemiBold Condensed" panose="020B0502040204020203" pitchFamily="34" charset="0"/>
                <a:ea typeface="Dotum"/>
                <a:cs typeface="Times New Roman"/>
              </a:rPr>
            </a:br>
            <a:r>
              <a:rPr lang="en-US" sz="5400" kern="100" dirty="0">
                <a:solidFill>
                  <a:srgbClr val="87B316"/>
                </a:solidFill>
                <a:latin typeface="Bahnschrift SemiBold Condensed" panose="020B0502040204020203" pitchFamily="34" charset="0"/>
                <a:ea typeface="Dotum"/>
                <a:cs typeface="Times New Roman"/>
              </a:rPr>
              <a:t>Welcome!</a:t>
            </a:r>
          </a:p>
          <a:p>
            <a:pPr marL="742950" marR="0" lvl="1" indent="-285750">
              <a:lnSpc>
                <a:spcPct val="107000"/>
              </a:lnSpc>
              <a:spcBef>
                <a:spcPts val="0"/>
              </a:spcBef>
              <a:spcAft>
                <a:spcPts val="800"/>
              </a:spcAft>
              <a:buFont typeface="Courier New" panose="02070309020205020404" pitchFamily="49" charset="0"/>
              <a:buChar char="o"/>
            </a:pPr>
            <a:endParaRPr lang="en-US" sz="1100" b="1" kern="100" dirty="0">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pic>
        <p:nvPicPr>
          <p:cNvPr id="4" name="Picture 3" descr="A black and white logo&#10;&#10;Description automatically generated">
            <a:extLst>
              <a:ext uri="{FF2B5EF4-FFF2-40B4-BE49-F238E27FC236}">
                <a16:creationId xmlns:a16="http://schemas.microsoft.com/office/drawing/2014/main" id="{CC4EF5C3-6F98-DDA8-F10E-7BFEC6DDAF14}"/>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8971703" y="2373694"/>
            <a:ext cx="2909021" cy="2909021"/>
          </a:xfrm>
          <a:prstGeom prst="rect">
            <a:avLst/>
          </a:prstGeom>
        </p:spPr>
      </p:pic>
    </p:spTree>
    <p:extLst>
      <p:ext uri="{BB962C8B-B14F-4D97-AF65-F5344CB8AC3E}">
        <p14:creationId xmlns:p14="http://schemas.microsoft.com/office/powerpoint/2010/main" val="2449609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E2C16-1C1A-04C3-36AE-B7B884ACC5F9}"/>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0" y="-41"/>
            <a:ext cx="12191999" cy="6852745"/>
          </a:xfrm>
          <a:prstGeom prst="rect">
            <a:avLst/>
          </a:prstGeom>
        </p:spPr>
      </p:pic>
      <p:cxnSp>
        <p:nvCxnSpPr>
          <p:cNvPr id="38" name="Straight Arrow Connector 37">
            <a:extLst>
              <a:ext uri="{FF2B5EF4-FFF2-40B4-BE49-F238E27FC236}">
                <a16:creationId xmlns:a16="http://schemas.microsoft.com/office/drawing/2014/main" id="{63DA19EE-AA3E-C206-4266-F277CA6658C6}"/>
              </a:ext>
            </a:extLst>
          </p:cNvPr>
          <p:cNvCxnSpPr>
            <a:cxnSpLocks/>
          </p:cNvCxnSpPr>
          <p:nvPr/>
        </p:nvCxnSpPr>
        <p:spPr>
          <a:xfrm>
            <a:off x="3506055" y="3157601"/>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451E7488-2D3C-CEE6-E012-A22197AEFEBC}"/>
              </a:ext>
            </a:extLst>
          </p:cNvPr>
          <p:cNvSpPr/>
          <p:nvPr/>
        </p:nvSpPr>
        <p:spPr>
          <a:xfrm>
            <a:off x="4649566" y="1230212"/>
            <a:ext cx="6742699" cy="4321310"/>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CDE0920D-3100-7F57-AADC-372D45C16529}"/>
              </a:ext>
            </a:extLst>
          </p:cNvPr>
          <p:cNvSpPr/>
          <p:nvPr/>
        </p:nvSpPr>
        <p:spPr>
          <a:xfrm>
            <a:off x="286872" y="1050338"/>
            <a:ext cx="3409852" cy="4133116"/>
          </a:xfrm>
          <a:prstGeom prst="rect">
            <a:avLst/>
          </a:prstGeom>
          <a:solidFill>
            <a:schemeClr val="bg1">
              <a:lumMod val="95000"/>
            </a:schemeClr>
          </a:solidFill>
          <a:ln w="857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88DCACEC-1C21-9C2B-1C7F-2BE3CDC4A08E}"/>
              </a:ext>
            </a:extLst>
          </p:cNvPr>
          <p:cNvSpPr txBox="1"/>
          <p:nvPr/>
        </p:nvSpPr>
        <p:spPr>
          <a:xfrm>
            <a:off x="4792182" y="1368982"/>
            <a:ext cx="6475391" cy="721480"/>
          </a:xfrm>
          <a:prstGeom prst="rect">
            <a:avLst/>
          </a:prstGeom>
          <a:noFill/>
        </p:spPr>
        <p:txBody>
          <a:bodyPr wrap="square" rtlCol="0">
            <a:spAutoFit/>
          </a:bodyPr>
          <a:lstStyle/>
          <a:p>
            <a:pPr algn="ctr">
              <a:lnSpc>
                <a:spcPct val="107000"/>
              </a:lnSpc>
              <a:spcAft>
                <a:spcPts val="800"/>
              </a:spcAft>
            </a:pPr>
            <a:r>
              <a:rPr lang="en-US" sz="2000" dirty="0">
                <a:solidFill>
                  <a:schemeClr val="bg1"/>
                </a:solidFill>
                <a:latin typeface="Bahnschrift Light SemiCondensed" panose="020B0502040204020203" pitchFamily="34" charset="0"/>
              </a:rPr>
              <a:t>Report the harassment to your supervisor</a:t>
            </a:r>
            <a:br>
              <a:rPr lang="en-US" sz="2000" dirty="0">
                <a:solidFill>
                  <a:schemeClr val="bg1"/>
                </a:solidFill>
                <a:latin typeface="Bahnschrift Light SemiCondensed" panose="020B0502040204020203" pitchFamily="34" charset="0"/>
              </a:rPr>
            </a:br>
            <a:r>
              <a:rPr lang="en-US" sz="2000" dirty="0">
                <a:solidFill>
                  <a:schemeClr val="bg1"/>
                </a:solidFill>
                <a:latin typeface="Bahnschrift Light SemiCondensed" panose="020B0502040204020203" pitchFamily="34" charset="0"/>
              </a:rPr>
              <a:t>or the HR department.</a:t>
            </a:r>
            <a:endParaRPr lang="en-US" sz="1100" dirty="0">
              <a:solidFill>
                <a:schemeClr val="bg1"/>
              </a:solidFill>
              <a:latin typeface="Bahnschrift Light SemiCondensed" panose="020B0502040204020203" pitchFamily="34" charset="0"/>
              <a:ea typeface="Calibri" panose="020F0502020204030204" pitchFamily="34" charset="0"/>
              <a:cs typeface="Times New Roman" panose="02020603050405020304" pitchFamily="18" charset="0"/>
            </a:endParaRPr>
          </a:p>
        </p:txBody>
      </p:sp>
      <p:cxnSp>
        <p:nvCxnSpPr>
          <p:cNvPr id="34" name="Straight Arrow Connector 33">
            <a:extLst>
              <a:ext uri="{FF2B5EF4-FFF2-40B4-BE49-F238E27FC236}">
                <a16:creationId xmlns:a16="http://schemas.microsoft.com/office/drawing/2014/main" id="{FD680C7A-5360-A49D-06B4-8D9B46E5B0B3}"/>
              </a:ext>
            </a:extLst>
          </p:cNvPr>
          <p:cNvCxnSpPr>
            <a:cxnSpLocks/>
          </p:cNvCxnSpPr>
          <p:nvPr/>
        </p:nvCxnSpPr>
        <p:spPr>
          <a:xfrm flipV="1">
            <a:off x="1949088" y="5358174"/>
            <a:ext cx="0" cy="1493252"/>
          </a:xfrm>
          <a:prstGeom prst="straightConnector1">
            <a:avLst/>
          </a:prstGeom>
          <a:ln w="1746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7BB9F5B-2697-CBC3-9E12-4337C61ACA76}"/>
              </a:ext>
            </a:extLst>
          </p:cNvPr>
          <p:cNvSpPr/>
          <p:nvPr/>
        </p:nvSpPr>
        <p:spPr>
          <a:xfrm>
            <a:off x="6455343" y="6394150"/>
            <a:ext cx="45719" cy="457276"/>
          </a:xfrm>
          <a:prstGeom prst="rect">
            <a:avLst/>
          </a:prstGeom>
          <a:solidFill>
            <a:srgbClr val="FF67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04E5F60-C9AC-62C2-45CA-A1EB3C25B59B}"/>
              </a:ext>
            </a:extLst>
          </p:cNvPr>
          <p:cNvSpPr/>
          <p:nvPr/>
        </p:nvSpPr>
        <p:spPr>
          <a:xfrm>
            <a:off x="4911245" y="2097833"/>
            <a:ext cx="6237267" cy="315348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US" dirty="0">
              <a:solidFill>
                <a:schemeClr val="tx1"/>
              </a:solidFill>
              <a:latin typeface="Bahnschrift Light SemiCondensed" panose="020B0502040204020203" pitchFamily="34" charset="0"/>
            </a:endParaRPr>
          </a:p>
        </p:txBody>
      </p:sp>
      <p:sp>
        <p:nvSpPr>
          <p:cNvPr id="5" name="Rectangle 4">
            <a:extLst>
              <a:ext uri="{FF2B5EF4-FFF2-40B4-BE49-F238E27FC236}">
                <a16:creationId xmlns:a16="http://schemas.microsoft.com/office/drawing/2014/main" id="{8DAE2A9D-27D0-83E7-A956-3A5098160BCD}"/>
              </a:ext>
            </a:extLst>
          </p:cNvPr>
          <p:cNvSpPr/>
          <p:nvPr/>
        </p:nvSpPr>
        <p:spPr>
          <a:xfrm>
            <a:off x="4911245" y="2126716"/>
            <a:ext cx="6237267" cy="24556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dirty="0">
                <a:solidFill>
                  <a:schemeClr val="tx1"/>
                </a:solidFill>
                <a:latin typeface="Bahnschrift Light SemiCondensed" panose="020B0502040204020203" pitchFamily="34" charset="0"/>
              </a:rPr>
              <a:t>The core issue is the occurrence of harassment in the workplace, which breaches organizational policies and potentially legal regulations. By reporting the harassment, you ensure that the matter is properly investigated, and appropriate actions are taken to protect the victim and address the behavior.</a:t>
            </a:r>
          </a:p>
        </p:txBody>
      </p:sp>
      <p:sp>
        <p:nvSpPr>
          <p:cNvPr id="3" name="TextBox 2">
            <a:extLst>
              <a:ext uri="{FF2B5EF4-FFF2-40B4-BE49-F238E27FC236}">
                <a16:creationId xmlns:a16="http://schemas.microsoft.com/office/drawing/2014/main" id="{8B813F10-075D-D233-7A04-2A45F19D4159}"/>
              </a:ext>
            </a:extLst>
          </p:cNvPr>
          <p:cNvSpPr txBox="1"/>
          <p:nvPr/>
        </p:nvSpPr>
        <p:spPr>
          <a:xfrm>
            <a:off x="5024086" y="6017447"/>
            <a:ext cx="2908232" cy="369332"/>
          </a:xfrm>
          <a:prstGeom prst="rect">
            <a:avLst/>
          </a:prstGeom>
          <a:solidFill>
            <a:schemeClr val="bg1">
              <a:lumMod val="95000"/>
            </a:schemeClr>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2200" dirty="0">
                <a:solidFill>
                  <a:srgbClr val="87B316"/>
                </a:solidFill>
                <a:latin typeface="Bahnschrift SemiBold Condensed" panose="020B0502040204020203" pitchFamily="34" charset="0"/>
              </a:rPr>
              <a:t>REPORTING CONCERNS</a:t>
            </a:r>
          </a:p>
        </p:txBody>
      </p:sp>
      <p:sp>
        <p:nvSpPr>
          <p:cNvPr id="4" name="TextBox 3">
            <a:extLst>
              <a:ext uri="{FF2B5EF4-FFF2-40B4-BE49-F238E27FC236}">
                <a16:creationId xmlns:a16="http://schemas.microsoft.com/office/drawing/2014/main" id="{87EFB4C5-FE7C-82A6-9DCF-D8C827C870E7}"/>
              </a:ext>
            </a:extLst>
          </p:cNvPr>
          <p:cNvSpPr txBox="1"/>
          <p:nvPr/>
        </p:nvSpPr>
        <p:spPr>
          <a:xfrm>
            <a:off x="427898" y="1755423"/>
            <a:ext cx="3127793" cy="1200329"/>
          </a:xfrm>
          <a:prstGeom prst="rect">
            <a:avLst/>
          </a:prstGeom>
          <a:noFill/>
        </p:spPr>
        <p:txBody>
          <a:bodyPr wrap="square" rtlCol="0">
            <a:spAutoFit/>
          </a:bodyPr>
          <a:lstStyle/>
          <a:p>
            <a:pPr algn="ctr">
              <a:spcAft>
                <a:spcPts val="800"/>
              </a:spcAft>
            </a:pPr>
            <a:r>
              <a:rPr lang="en-US" dirty="0">
                <a:latin typeface="Bahnschrift Light SemiCondensed" panose="020B0502040204020203" pitchFamily="34" charset="0"/>
              </a:rPr>
              <a:t>You become aware of a colleague who constantly harasses and bullies a fellow coworker. </a:t>
            </a:r>
            <a:endParaRPr lang="en-US" sz="2200" dirty="0">
              <a:latin typeface="Bahnschrift Light SemiCondensed" panose="020B0502040204020203" pitchFamily="34" charset="0"/>
            </a:endParaRPr>
          </a:p>
        </p:txBody>
      </p:sp>
      <p:sp>
        <p:nvSpPr>
          <p:cNvPr id="11" name="TextBox 10">
            <a:extLst>
              <a:ext uri="{FF2B5EF4-FFF2-40B4-BE49-F238E27FC236}">
                <a16:creationId xmlns:a16="http://schemas.microsoft.com/office/drawing/2014/main" id="{8DFACCCE-039D-128F-BA5F-AC76A7421304}"/>
              </a:ext>
            </a:extLst>
          </p:cNvPr>
          <p:cNvSpPr txBox="1"/>
          <p:nvPr/>
        </p:nvSpPr>
        <p:spPr>
          <a:xfrm>
            <a:off x="551594" y="3652220"/>
            <a:ext cx="2880399" cy="707822"/>
          </a:xfrm>
          <a:prstGeom prst="rect">
            <a:avLst/>
          </a:prstGeom>
          <a:solidFill>
            <a:srgbClr val="FF6700"/>
          </a:solidFill>
          <a:ln>
            <a:solidFill>
              <a:srgbClr val="FF6700"/>
            </a:solidFill>
          </a:ln>
        </p:spPr>
        <p:txBody>
          <a:bodyPr wrap="square">
            <a:spAutoFit/>
          </a:bodyPr>
          <a:lstStyle/>
          <a:p>
            <a:pPr marL="0" marR="0" algn="ctr">
              <a:lnSpc>
                <a:spcPct val="107000"/>
              </a:lnSpc>
              <a:spcBef>
                <a:spcPts val="0"/>
              </a:spcBef>
              <a:spcAft>
                <a:spcPts val="800"/>
              </a:spcAft>
            </a:pPr>
            <a:r>
              <a:rPr lang="en-US" sz="3800" dirty="0">
                <a:solidFill>
                  <a:schemeClr val="bg1"/>
                </a:solidFill>
                <a:effectLst/>
                <a:latin typeface="Fave Script Bold Pro" panose="020F0502020204030204" pitchFamily="2" charset="0"/>
                <a:ea typeface="Calibri" panose="020F0502020204030204" pitchFamily="34" charset="0"/>
                <a:cs typeface="Times New Roman" panose="02020603050405020304" pitchFamily="18" charset="0"/>
              </a:rPr>
              <a:t>What should you do?</a:t>
            </a:r>
          </a:p>
        </p:txBody>
      </p:sp>
      <p:pic>
        <p:nvPicPr>
          <p:cNvPr id="7" name="Picture 6" descr="A black and white logo&#10;&#10;Description automatically generated">
            <a:extLst>
              <a:ext uri="{FF2B5EF4-FFF2-40B4-BE49-F238E27FC236}">
                <a16:creationId xmlns:a16="http://schemas.microsoft.com/office/drawing/2014/main" id="{78C79718-414D-617B-15EF-25FC706ED1DC}"/>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Tree>
    <p:extLst>
      <p:ext uri="{BB962C8B-B14F-4D97-AF65-F5344CB8AC3E}">
        <p14:creationId xmlns:p14="http://schemas.microsoft.com/office/powerpoint/2010/main" val="139287154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bg/>
                                          </p:spTgt>
                                        </p:tgtEl>
                                        <p:attrNameLst>
                                          <p:attrName>style.visibility</p:attrName>
                                        </p:attrNameLst>
                                      </p:cBhvr>
                                      <p:to>
                                        <p:strVal val="visible"/>
                                      </p:to>
                                    </p:set>
                                    <p:animEffect transition="in" filter="wipe(left)">
                                      <p:cBhvr>
                                        <p:cTn id="19" dur="500"/>
                                        <p:tgtEl>
                                          <p:spTgt spid="8">
                                            <p:bg/>
                                          </p:spTgt>
                                        </p:tgtEl>
                                      </p:cBhvr>
                                    </p:animEffect>
                                  </p:childTnLst>
                                </p:cTn>
                              </p:par>
                            </p:childTnLst>
                          </p:cTn>
                        </p:par>
                        <p:par>
                          <p:cTn id="20" fill="hold">
                            <p:stCondLst>
                              <p:cond delay="2000"/>
                            </p:stCondLst>
                            <p:childTnLst>
                              <p:par>
                                <p:cTn id="21" presetID="22" presetClass="entr" presetSubtype="8" fill="hold" grpId="0" nodeType="afterEffect" nodePh="1">
                                  <p:stCondLst>
                                    <p:cond delay="0"/>
                                  </p:stCondLst>
                                  <p:endCondLst>
                                    <p:cond evt="begin" delay="0">
                                      <p:tn val="21"/>
                                    </p:cond>
                                  </p:end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50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left)">
                                      <p:cBhvr>
                                        <p:cTn id="27" dur="1000"/>
                                        <p:tgtEl>
                                          <p:spTgt spid="5">
                                            <p:txEl>
                                              <p:pRg st="0" end="0"/>
                                            </p:txEl>
                                          </p:spTgt>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up)">
                                      <p:cBhvr>
                                        <p:cTn id="31" dur="500"/>
                                        <p:tgtEl>
                                          <p:spTgt spid="4"/>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 grpId="0"/>
      <p:bldP spid="8" grpId="0" build="allAtOnce" animBg="1" autoUpdateAnimBg="0"/>
      <p:bldP spid="5" grpId="0" build="allAtOnce"/>
      <p:bldP spid="4" grpId="0"/>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E2C16-1C1A-04C3-36AE-B7B884ACC5F9}"/>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0" y="-41"/>
            <a:ext cx="12191999" cy="6852745"/>
          </a:xfrm>
          <a:prstGeom prst="rect">
            <a:avLst/>
          </a:prstGeom>
        </p:spPr>
      </p:pic>
      <p:cxnSp>
        <p:nvCxnSpPr>
          <p:cNvPr id="38" name="Straight Arrow Connector 37">
            <a:extLst>
              <a:ext uri="{FF2B5EF4-FFF2-40B4-BE49-F238E27FC236}">
                <a16:creationId xmlns:a16="http://schemas.microsoft.com/office/drawing/2014/main" id="{63DA19EE-AA3E-C206-4266-F277CA6658C6}"/>
              </a:ext>
            </a:extLst>
          </p:cNvPr>
          <p:cNvCxnSpPr>
            <a:cxnSpLocks/>
          </p:cNvCxnSpPr>
          <p:nvPr/>
        </p:nvCxnSpPr>
        <p:spPr>
          <a:xfrm>
            <a:off x="3316156" y="1772326"/>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531E137-C2B1-C225-80CE-7832805B7123}"/>
              </a:ext>
            </a:extLst>
          </p:cNvPr>
          <p:cNvCxnSpPr>
            <a:cxnSpLocks/>
          </p:cNvCxnSpPr>
          <p:nvPr/>
        </p:nvCxnSpPr>
        <p:spPr>
          <a:xfrm>
            <a:off x="3316156" y="2594759"/>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C59EC3E4-9682-7768-F2EF-285E4C1E24D4}"/>
              </a:ext>
            </a:extLst>
          </p:cNvPr>
          <p:cNvCxnSpPr>
            <a:cxnSpLocks/>
          </p:cNvCxnSpPr>
          <p:nvPr/>
        </p:nvCxnSpPr>
        <p:spPr>
          <a:xfrm>
            <a:off x="3316156" y="3481117"/>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E69D42B-CEAA-EFBA-8F8C-F0EE0143571D}"/>
              </a:ext>
            </a:extLst>
          </p:cNvPr>
          <p:cNvCxnSpPr>
            <a:cxnSpLocks/>
          </p:cNvCxnSpPr>
          <p:nvPr/>
        </p:nvCxnSpPr>
        <p:spPr>
          <a:xfrm>
            <a:off x="3316156" y="4486438"/>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451E7488-2D3C-CEE6-E012-A22197AEFEBC}"/>
              </a:ext>
            </a:extLst>
          </p:cNvPr>
          <p:cNvSpPr/>
          <p:nvPr/>
        </p:nvSpPr>
        <p:spPr>
          <a:xfrm>
            <a:off x="4690512" y="1496788"/>
            <a:ext cx="6742699" cy="551076"/>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3E0E020A-6CFB-3E1E-E032-BBAA84C011BF}"/>
              </a:ext>
            </a:extLst>
          </p:cNvPr>
          <p:cNvSpPr/>
          <p:nvPr/>
        </p:nvSpPr>
        <p:spPr>
          <a:xfrm>
            <a:off x="4690512" y="4138239"/>
            <a:ext cx="6776104" cy="726493"/>
          </a:xfrm>
          <a:prstGeom prst="roundRect">
            <a:avLst/>
          </a:prstGeom>
          <a:solidFill>
            <a:schemeClr val="tx2">
              <a:lumMod val="60000"/>
              <a:lumOff val="40000"/>
            </a:schemeClr>
          </a:solidFill>
          <a:ln w="19050">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D7C5EC20-4D0B-BB4B-B0A8-83ACF3ECE9D8}"/>
              </a:ext>
            </a:extLst>
          </p:cNvPr>
          <p:cNvSpPr/>
          <p:nvPr/>
        </p:nvSpPr>
        <p:spPr>
          <a:xfrm>
            <a:off x="4654089" y="3175418"/>
            <a:ext cx="6776104" cy="719269"/>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6" name="Rectangle: Rounded Corners 15">
            <a:extLst>
              <a:ext uri="{FF2B5EF4-FFF2-40B4-BE49-F238E27FC236}">
                <a16:creationId xmlns:a16="http://schemas.microsoft.com/office/drawing/2014/main" id="{90D4C209-A4D2-CE27-BE14-1FC8840172F4}"/>
              </a:ext>
            </a:extLst>
          </p:cNvPr>
          <p:cNvSpPr/>
          <p:nvPr/>
        </p:nvSpPr>
        <p:spPr>
          <a:xfrm>
            <a:off x="4690512" y="2337832"/>
            <a:ext cx="6776103" cy="568075"/>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CDE0920D-3100-7F57-AADC-372D45C16529}"/>
              </a:ext>
            </a:extLst>
          </p:cNvPr>
          <p:cNvSpPr/>
          <p:nvPr/>
        </p:nvSpPr>
        <p:spPr>
          <a:xfrm>
            <a:off x="286872" y="1050338"/>
            <a:ext cx="3409852" cy="4133116"/>
          </a:xfrm>
          <a:prstGeom prst="rect">
            <a:avLst/>
          </a:prstGeom>
          <a:solidFill>
            <a:schemeClr val="bg1">
              <a:lumMod val="95000"/>
            </a:schemeClr>
          </a:solidFill>
          <a:ln w="857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ED10F00-2C16-76C5-35DA-1112185F65A3}"/>
              </a:ext>
            </a:extLst>
          </p:cNvPr>
          <p:cNvSpPr txBox="1"/>
          <p:nvPr/>
        </p:nvSpPr>
        <p:spPr>
          <a:xfrm>
            <a:off x="345820" y="1843839"/>
            <a:ext cx="3291953" cy="923330"/>
          </a:xfrm>
          <a:prstGeom prst="rect">
            <a:avLst/>
          </a:prstGeom>
          <a:noFill/>
        </p:spPr>
        <p:txBody>
          <a:bodyPr wrap="square" rtlCol="0">
            <a:spAutoFit/>
          </a:bodyPr>
          <a:lstStyle/>
          <a:p>
            <a:pPr algn="ctr">
              <a:spcAft>
                <a:spcPts val="800"/>
              </a:spcAft>
            </a:pPr>
            <a:r>
              <a:rPr lang="en-US" dirty="0">
                <a:latin typeface="Bahnschrift Light SemiCondensed" panose="020B0502040204020203" pitchFamily="34" charset="0"/>
              </a:rPr>
              <a:t>You witness a coworker engaging in fraudulent activities, such as manipulating financial records. </a:t>
            </a:r>
            <a:endParaRPr lang="en-US" sz="2000" dirty="0">
              <a:latin typeface="Bahnschrift Light SemiCondensed" panose="020B0502040204020203" pitchFamily="34" charset="0"/>
            </a:endParaRPr>
          </a:p>
        </p:txBody>
      </p:sp>
      <p:sp>
        <p:nvSpPr>
          <p:cNvPr id="7" name="TextBox 6">
            <a:extLst>
              <a:ext uri="{FF2B5EF4-FFF2-40B4-BE49-F238E27FC236}">
                <a16:creationId xmlns:a16="http://schemas.microsoft.com/office/drawing/2014/main" id="{F1662803-D93E-26E5-4160-D49ADF7E8A23}"/>
              </a:ext>
            </a:extLst>
          </p:cNvPr>
          <p:cNvSpPr txBox="1"/>
          <p:nvPr/>
        </p:nvSpPr>
        <p:spPr>
          <a:xfrm>
            <a:off x="4833361" y="4198786"/>
            <a:ext cx="6633254" cy="658578"/>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t>D) </a:t>
            </a:r>
            <a:r>
              <a:rPr lang="en-US" b="0" dirty="0"/>
              <a:t>Confront the coworker privately and ask them to stop the fraudulent behavior.</a:t>
            </a:r>
          </a:p>
        </p:txBody>
      </p:sp>
      <p:sp>
        <p:nvSpPr>
          <p:cNvPr id="9" name="TextBox 8">
            <a:extLst>
              <a:ext uri="{FF2B5EF4-FFF2-40B4-BE49-F238E27FC236}">
                <a16:creationId xmlns:a16="http://schemas.microsoft.com/office/drawing/2014/main" id="{88DCACEC-1C21-9C2B-1C7F-2BE3CDC4A08E}"/>
              </a:ext>
            </a:extLst>
          </p:cNvPr>
          <p:cNvSpPr txBox="1"/>
          <p:nvPr/>
        </p:nvSpPr>
        <p:spPr>
          <a:xfrm>
            <a:off x="4838068" y="1569767"/>
            <a:ext cx="6628547" cy="372731"/>
          </a:xfrm>
          <a:prstGeom prst="rect">
            <a:avLst/>
          </a:prstGeom>
          <a:noFill/>
        </p:spPr>
        <p:txBody>
          <a:bodyPr wrap="square" rtlCol="0">
            <a:spAutoFit/>
          </a:bodyPr>
          <a:lstStyle/>
          <a:p>
            <a:pPr>
              <a:lnSpc>
                <a:spcPct val="107000"/>
              </a:lnSpc>
              <a:spcAft>
                <a:spcPts val="800"/>
              </a:spcAft>
            </a:pPr>
            <a:r>
              <a:rPr lang="en-US" b="1" dirty="0">
                <a:solidFill>
                  <a:schemeClr val="bg1"/>
                </a:solidFill>
                <a:latin typeface="Bahnschrift Light SemiCondensed" panose="020B0502040204020203" pitchFamily="34" charset="0"/>
                <a:ea typeface="Calibri" panose="020F0502020204030204" pitchFamily="34" charset="0"/>
                <a:cs typeface="Times New Roman" panose="02020603050405020304" pitchFamily="18" charset="0"/>
              </a:rPr>
              <a:t>A) </a:t>
            </a:r>
            <a:r>
              <a:rPr lang="en-US" dirty="0">
                <a:solidFill>
                  <a:schemeClr val="bg1"/>
                </a:solidFill>
                <a:latin typeface="Bahnschrift Light SemiCondensed" panose="020B0502040204020203" pitchFamily="34" charset="0"/>
              </a:rPr>
              <a:t>Ignore the situation and carry on with your work. </a:t>
            </a:r>
          </a:p>
        </p:txBody>
      </p:sp>
      <p:sp>
        <p:nvSpPr>
          <p:cNvPr id="10" name="TextBox 9">
            <a:extLst>
              <a:ext uri="{FF2B5EF4-FFF2-40B4-BE49-F238E27FC236}">
                <a16:creationId xmlns:a16="http://schemas.microsoft.com/office/drawing/2014/main" id="{24CEB3C7-3616-8231-A3EF-4A4E5A77D6F2}"/>
              </a:ext>
            </a:extLst>
          </p:cNvPr>
          <p:cNvSpPr txBox="1"/>
          <p:nvPr/>
        </p:nvSpPr>
        <p:spPr>
          <a:xfrm>
            <a:off x="4835048" y="2443198"/>
            <a:ext cx="6595143" cy="362215"/>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t>B) </a:t>
            </a:r>
            <a:r>
              <a:rPr lang="en-US" b="0" dirty="0"/>
              <a:t>Confront the coworker publicly and express your concerns. </a:t>
            </a:r>
          </a:p>
        </p:txBody>
      </p:sp>
      <p:sp>
        <p:nvSpPr>
          <p:cNvPr id="11" name="TextBox 10">
            <a:extLst>
              <a:ext uri="{FF2B5EF4-FFF2-40B4-BE49-F238E27FC236}">
                <a16:creationId xmlns:a16="http://schemas.microsoft.com/office/drawing/2014/main" id="{FF05E61B-FB3B-896E-7C22-4CCF6BCEA468}"/>
              </a:ext>
            </a:extLst>
          </p:cNvPr>
          <p:cNvSpPr txBox="1"/>
          <p:nvPr/>
        </p:nvSpPr>
        <p:spPr>
          <a:xfrm>
            <a:off x="4836558" y="3228775"/>
            <a:ext cx="6630057" cy="658578"/>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t>C) </a:t>
            </a:r>
            <a:r>
              <a:rPr lang="en-US" b="0" dirty="0"/>
              <a:t>Report the coworker's actions to your supervisor or the appropriate authority. </a:t>
            </a:r>
          </a:p>
        </p:txBody>
      </p:sp>
      <p:sp>
        <p:nvSpPr>
          <p:cNvPr id="28" name="TextBox 27">
            <a:extLst>
              <a:ext uri="{FF2B5EF4-FFF2-40B4-BE49-F238E27FC236}">
                <a16:creationId xmlns:a16="http://schemas.microsoft.com/office/drawing/2014/main" id="{E79907A9-B538-9739-A348-C20DF8DEE81F}"/>
              </a:ext>
            </a:extLst>
          </p:cNvPr>
          <p:cNvSpPr txBox="1"/>
          <p:nvPr/>
        </p:nvSpPr>
        <p:spPr>
          <a:xfrm>
            <a:off x="551598" y="3578706"/>
            <a:ext cx="2880399" cy="707822"/>
          </a:xfrm>
          <a:prstGeom prst="rect">
            <a:avLst/>
          </a:prstGeom>
          <a:solidFill>
            <a:srgbClr val="FF6700"/>
          </a:solidFill>
          <a:ln>
            <a:solidFill>
              <a:srgbClr val="FF6700"/>
            </a:solidFill>
          </a:ln>
        </p:spPr>
        <p:txBody>
          <a:bodyPr wrap="square">
            <a:spAutoFit/>
          </a:bodyPr>
          <a:lstStyle/>
          <a:p>
            <a:pPr marL="0" marR="0" algn="ctr">
              <a:lnSpc>
                <a:spcPct val="107000"/>
              </a:lnSpc>
              <a:spcBef>
                <a:spcPts val="0"/>
              </a:spcBef>
              <a:spcAft>
                <a:spcPts val="800"/>
              </a:spcAft>
            </a:pPr>
            <a:r>
              <a:rPr lang="en-US" sz="3800" dirty="0">
                <a:solidFill>
                  <a:schemeClr val="bg1"/>
                </a:solidFill>
                <a:effectLst/>
                <a:latin typeface="Fave Script Bold Pro" panose="020F0502020204030204" pitchFamily="2" charset="0"/>
                <a:ea typeface="Calibri" panose="020F0502020204030204" pitchFamily="34" charset="0"/>
                <a:cs typeface="Times New Roman" panose="02020603050405020304" pitchFamily="18" charset="0"/>
              </a:rPr>
              <a:t>What should you do?</a:t>
            </a:r>
          </a:p>
        </p:txBody>
      </p:sp>
      <p:cxnSp>
        <p:nvCxnSpPr>
          <p:cNvPr id="34" name="Straight Arrow Connector 33">
            <a:extLst>
              <a:ext uri="{FF2B5EF4-FFF2-40B4-BE49-F238E27FC236}">
                <a16:creationId xmlns:a16="http://schemas.microsoft.com/office/drawing/2014/main" id="{FD680C7A-5360-A49D-06B4-8D9B46E5B0B3}"/>
              </a:ext>
            </a:extLst>
          </p:cNvPr>
          <p:cNvCxnSpPr>
            <a:cxnSpLocks/>
          </p:cNvCxnSpPr>
          <p:nvPr/>
        </p:nvCxnSpPr>
        <p:spPr>
          <a:xfrm flipV="1">
            <a:off x="1939944" y="5358174"/>
            <a:ext cx="0" cy="1493252"/>
          </a:xfrm>
          <a:prstGeom prst="straightConnector1">
            <a:avLst/>
          </a:prstGeom>
          <a:ln w="1746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7BB9F5B-2697-CBC3-9E12-4337C61ACA76}"/>
              </a:ext>
            </a:extLst>
          </p:cNvPr>
          <p:cNvSpPr/>
          <p:nvPr/>
        </p:nvSpPr>
        <p:spPr>
          <a:xfrm>
            <a:off x="6455343" y="6394150"/>
            <a:ext cx="45719" cy="457276"/>
          </a:xfrm>
          <a:prstGeom prst="rect">
            <a:avLst/>
          </a:prstGeom>
          <a:solidFill>
            <a:srgbClr val="FF67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AE53989-B162-F71D-9C3F-1D6DA79245F5}"/>
              </a:ext>
            </a:extLst>
          </p:cNvPr>
          <p:cNvSpPr txBox="1"/>
          <p:nvPr/>
        </p:nvSpPr>
        <p:spPr>
          <a:xfrm>
            <a:off x="5024086" y="6017447"/>
            <a:ext cx="2908232" cy="369332"/>
          </a:xfrm>
          <a:prstGeom prst="rect">
            <a:avLst/>
          </a:prstGeom>
          <a:solidFill>
            <a:schemeClr val="bg1">
              <a:lumMod val="95000"/>
            </a:schemeClr>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2200" dirty="0">
                <a:solidFill>
                  <a:srgbClr val="87B316"/>
                </a:solidFill>
                <a:latin typeface="Bahnschrift SemiBold Condensed" panose="020B0502040204020203" pitchFamily="34" charset="0"/>
              </a:rPr>
              <a:t>REPORTING CONCERNS</a:t>
            </a:r>
          </a:p>
        </p:txBody>
      </p:sp>
      <p:pic>
        <p:nvPicPr>
          <p:cNvPr id="5" name="Picture 4" descr="A black and white logo&#10;&#10;Description automatically generated">
            <a:extLst>
              <a:ext uri="{FF2B5EF4-FFF2-40B4-BE49-F238E27FC236}">
                <a16:creationId xmlns:a16="http://schemas.microsoft.com/office/drawing/2014/main" id="{51129DB7-660A-3FBD-5E38-D834B9804D2E}"/>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Tree>
    <p:extLst>
      <p:ext uri="{BB962C8B-B14F-4D97-AF65-F5344CB8AC3E}">
        <p14:creationId xmlns:p14="http://schemas.microsoft.com/office/powerpoint/2010/main" val="292237584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left)">
                                      <p:cBhvr>
                                        <p:cTn id="24" dur="500"/>
                                        <p:tgtEl>
                                          <p:spTgt spid="38"/>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left)">
                                      <p:cBhvr>
                                        <p:cTn id="50" dur="500"/>
                                        <p:tgtEl>
                                          <p:spTgt spid="42"/>
                                        </p:tgtEl>
                                      </p:cBhvr>
                                    </p:animEffect>
                                  </p:childTnLst>
                                </p:cTn>
                              </p:par>
                            </p:childTnLst>
                          </p:cTn>
                        </p:par>
                        <p:par>
                          <p:cTn id="51" fill="hold">
                            <p:stCondLst>
                              <p:cond delay="500"/>
                            </p:stCondLst>
                            <p:childTnLst>
                              <p:par>
                                <p:cTn id="52" presetID="22" presetClass="entr" presetSubtype="8"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5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left)">
                                      <p:cBhvr>
                                        <p:cTn id="63" dur="500"/>
                                        <p:tgtEl>
                                          <p:spTgt spid="43"/>
                                        </p:tgtEl>
                                      </p:cBhvr>
                                    </p:animEffect>
                                  </p:childTnLst>
                                </p:cTn>
                              </p:par>
                            </p:childTnLst>
                          </p:cTn>
                        </p:par>
                        <p:par>
                          <p:cTn id="64" fill="hold">
                            <p:stCondLst>
                              <p:cond delay="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1000"/>
                            </p:stCondLst>
                            <p:childTnLst>
                              <p:par>
                                <p:cTn id="69" presetID="22" presetClass="entr" presetSubtype="8"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wipe(left)">
                                      <p:cBhvr>
                                        <p:cTn id="7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8" grpId="0" animBg="1"/>
      <p:bldP spid="17" grpId="0" animBg="1"/>
      <p:bldP spid="16" grpId="0" animBg="1"/>
      <p:bldP spid="32" grpId="0" animBg="1"/>
      <p:bldP spid="6" grpId="0"/>
      <p:bldP spid="7" grpId="0"/>
      <p:bldP spid="9" grpId="0"/>
      <p:bldP spid="10" grpId="0"/>
      <p:bldP spid="11" grpId="0"/>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E2C16-1C1A-04C3-36AE-B7B884ACC5F9}"/>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0" y="-41"/>
            <a:ext cx="12191999" cy="6852745"/>
          </a:xfrm>
          <a:prstGeom prst="rect">
            <a:avLst/>
          </a:prstGeom>
        </p:spPr>
      </p:pic>
      <p:cxnSp>
        <p:nvCxnSpPr>
          <p:cNvPr id="38" name="Straight Arrow Connector 37">
            <a:extLst>
              <a:ext uri="{FF2B5EF4-FFF2-40B4-BE49-F238E27FC236}">
                <a16:creationId xmlns:a16="http://schemas.microsoft.com/office/drawing/2014/main" id="{63DA19EE-AA3E-C206-4266-F277CA6658C6}"/>
              </a:ext>
            </a:extLst>
          </p:cNvPr>
          <p:cNvCxnSpPr>
            <a:cxnSpLocks/>
          </p:cNvCxnSpPr>
          <p:nvPr/>
        </p:nvCxnSpPr>
        <p:spPr>
          <a:xfrm>
            <a:off x="3316156" y="1772326"/>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531E137-C2B1-C225-80CE-7832805B7123}"/>
              </a:ext>
            </a:extLst>
          </p:cNvPr>
          <p:cNvCxnSpPr>
            <a:cxnSpLocks/>
          </p:cNvCxnSpPr>
          <p:nvPr/>
        </p:nvCxnSpPr>
        <p:spPr>
          <a:xfrm>
            <a:off x="3316156" y="2594759"/>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C59EC3E4-9682-7768-F2EF-285E4C1E24D4}"/>
              </a:ext>
            </a:extLst>
          </p:cNvPr>
          <p:cNvCxnSpPr>
            <a:cxnSpLocks/>
          </p:cNvCxnSpPr>
          <p:nvPr/>
        </p:nvCxnSpPr>
        <p:spPr>
          <a:xfrm>
            <a:off x="3316156" y="3481117"/>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E69D42B-CEAA-EFBA-8F8C-F0EE0143571D}"/>
              </a:ext>
            </a:extLst>
          </p:cNvPr>
          <p:cNvCxnSpPr>
            <a:cxnSpLocks/>
          </p:cNvCxnSpPr>
          <p:nvPr/>
        </p:nvCxnSpPr>
        <p:spPr>
          <a:xfrm>
            <a:off x="3316156" y="4486438"/>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451E7488-2D3C-CEE6-E012-A22197AEFEBC}"/>
              </a:ext>
            </a:extLst>
          </p:cNvPr>
          <p:cNvSpPr/>
          <p:nvPr/>
        </p:nvSpPr>
        <p:spPr>
          <a:xfrm>
            <a:off x="4690512" y="1496788"/>
            <a:ext cx="6742699" cy="551076"/>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3E0E020A-6CFB-3E1E-E032-BBAA84C011BF}"/>
              </a:ext>
            </a:extLst>
          </p:cNvPr>
          <p:cNvSpPr/>
          <p:nvPr/>
        </p:nvSpPr>
        <p:spPr>
          <a:xfrm>
            <a:off x="4690512" y="4138239"/>
            <a:ext cx="6776104" cy="726493"/>
          </a:xfrm>
          <a:prstGeom prst="roundRect">
            <a:avLst/>
          </a:prstGeom>
          <a:solidFill>
            <a:schemeClr val="tx2">
              <a:lumMod val="60000"/>
              <a:lumOff val="40000"/>
            </a:schemeClr>
          </a:solidFill>
          <a:ln w="19050">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D7C5EC20-4D0B-BB4B-B0A8-83ACF3ECE9D8}"/>
              </a:ext>
            </a:extLst>
          </p:cNvPr>
          <p:cNvSpPr/>
          <p:nvPr/>
        </p:nvSpPr>
        <p:spPr>
          <a:xfrm>
            <a:off x="4654089" y="3175418"/>
            <a:ext cx="6776104" cy="719269"/>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6" name="Rectangle: Rounded Corners 15">
            <a:extLst>
              <a:ext uri="{FF2B5EF4-FFF2-40B4-BE49-F238E27FC236}">
                <a16:creationId xmlns:a16="http://schemas.microsoft.com/office/drawing/2014/main" id="{90D4C209-A4D2-CE27-BE14-1FC8840172F4}"/>
              </a:ext>
            </a:extLst>
          </p:cNvPr>
          <p:cNvSpPr/>
          <p:nvPr/>
        </p:nvSpPr>
        <p:spPr>
          <a:xfrm>
            <a:off x="4690512" y="2337832"/>
            <a:ext cx="6776103" cy="568075"/>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CDE0920D-3100-7F57-AADC-372D45C16529}"/>
              </a:ext>
            </a:extLst>
          </p:cNvPr>
          <p:cNvSpPr/>
          <p:nvPr/>
        </p:nvSpPr>
        <p:spPr>
          <a:xfrm>
            <a:off x="286872" y="1050338"/>
            <a:ext cx="3409852" cy="4133116"/>
          </a:xfrm>
          <a:prstGeom prst="rect">
            <a:avLst/>
          </a:prstGeom>
          <a:solidFill>
            <a:schemeClr val="bg1">
              <a:lumMod val="95000"/>
            </a:schemeClr>
          </a:solidFill>
          <a:ln w="857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ED10F00-2C16-76C5-35DA-1112185F65A3}"/>
              </a:ext>
            </a:extLst>
          </p:cNvPr>
          <p:cNvSpPr txBox="1"/>
          <p:nvPr/>
        </p:nvSpPr>
        <p:spPr>
          <a:xfrm>
            <a:off x="345820" y="1843839"/>
            <a:ext cx="3291953" cy="923330"/>
          </a:xfrm>
          <a:prstGeom prst="rect">
            <a:avLst/>
          </a:prstGeom>
          <a:noFill/>
        </p:spPr>
        <p:txBody>
          <a:bodyPr wrap="square" rtlCol="0">
            <a:spAutoFit/>
          </a:bodyPr>
          <a:lstStyle/>
          <a:p>
            <a:pPr algn="ctr">
              <a:spcAft>
                <a:spcPts val="800"/>
              </a:spcAft>
            </a:pPr>
            <a:r>
              <a:rPr lang="en-US" dirty="0">
                <a:latin typeface="Bahnschrift Light SemiCondensed" panose="020B0502040204020203" pitchFamily="34" charset="0"/>
              </a:rPr>
              <a:t>You witness a coworker engaging in fraudulent activities, such as manipulating financial records. </a:t>
            </a:r>
            <a:endParaRPr lang="en-US" sz="2000" dirty="0">
              <a:latin typeface="Bahnschrift Light SemiCondensed" panose="020B0502040204020203" pitchFamily="34" charset="0"/>
            </a:endParaRPr>
          </a:p>
        </p:txBody>
      </p:sp>
      <p:sp>
        <p:nvSpPr>
          <p:cNvPr id="7" name="TextBox 6">
            <a:extLst>
              <a:ext uri="{FF2B5EF4-FFF2-40B4-BE49-F238E27FC236}">
                <a16:creationId xmlns:a16="http://schemas.microsoft.com/office/drawing/2014/main" id="{F1662803-D93E-26E5-4160-D49ADF7E8A23}"/>
              </a:ext>
            </a:extLst>
          </p:cNvPr>
          <p:cNvSpPr txBox="1"/>
          <p:nvPr/>
        </p:nvSpPr>
        <p:spPr>
          <a:xfrm>
            <a:off x="4833361" y="4198786"/>
            <a:ext cx="6633254" cy="658578"/>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solidFill>
                  <a:schemeClr val="bg2">
                    <a:lumMod val="50000"/>
                  </a:schemeClr>
                </a:solidFill>
              </a:rPr>
              <a:t>D) </a:t>
            </a:r>
            <a:r>
              <a:rPr lang="en-US" b="0" dirty="0">
                <a:solidFill>
                  <a:schemeClr val="bg2">
                    <a:lumMod val="50000"/>
                  </a:schemeClr>
                </a:solidFill>
              </a:rPr>
              <a:t>Confront the coworker privately and ask them to stop the fraudulent behavior.</a:t>
            </a:r>
          </a:p>
        </p:txBody>
      </p:sp>
      <p:sp>
        <p:nvSpPr>
          <p:cNvPr id="9" name="TextBox 8">
            <a:extLst>
              <a:ext uri="{FF2B5EF4-FFF2-40B4-BE49-F238E27FC236}">
                <a16:creationId xmlns:a16="http://schemas.microsoft.com/office/drawing/2014/main" id="{88DCACEC-1C21-9C2B-1C7F-2BE3CDC4A08E}"/>
              </a:ext>
            </a:extLst>
          </p:cNvPr>
          <p:cNvSpPr txBox="1"/>
          <p:nvPr/>
        </p:nvSpPr>
        <p:spPr>
          <a:xfrm>
            <a:off x="4838068" y="1569767"/>
            <a:ext cx="6628547" cy="372731"/>
          </a:xfrm>
          <a:prstGeom prst="rect">
            <a:avLst/>
          </a:prstGeom>
          <a:noFill/>
        </p:spPr>
        <p:txBody>
          <a:bodyPr wrap="square" rtlCol="0">
            <a:spAutoFit/>
          </a:bodyPr>
          <a:lstStyle/>
          <a:p>
            <a:pPr>
              <a:lnSpc>
                <a:spcPct val="107000"/>
              </a:lnSpc>
              <a:spcAft>
                <a:spcPts val="800"/>
              </a:spcAft>
            </a:pPr>
            <a:r>
              <a:rPr lang="en-US" b="1" dirty="0">
                <a:solidFill>
                  <a:schemeClr val="bg2">
                    <a:lumMod val="50000"/>
                  </a:schemeClr>
                </a:solidFill>
                <a:latin typeface="Bahnschrift Light SemiCondensed" panose="020B0502040204020203" pitchFamily="34" charset="0"/>
                <a:ea typeface="Calibri" panose="020F0502020204030204" pitchFamily="34" charset="0"/>
                <a:cs typeface="Times New Roman" panose="02020603050405020304" pitchFamily="18" charset="0"/>
              </a:rPr>
              <a:t>A) </a:t>
            </a:r>
            <a:r>
              <a:rPr lang="en-US" dirty="0">
                <a:solidFill>
                  <a:schemeClr val="bg2">
                    <a:lumMod val="50000"/>
                  </a:schemeClr>
                </a:solidFill>
                <a:latin typeface="Bahnschrift Light SemiCondensed" panose="020B0502040204020203" pitchFamily="34" charset="0"/>
              </a:rPr>
              <a:t>Ignore the situation and carry on with your work. </a:t>
            </a:r>
          </a:p>
        </p:txBody>
      </p:sp>
      <p:sp>
        <p:nvSpPr>
          <p:cNvPr id="10" name="TextBox 9">
            <a:extLst>
              <a:ext uri="{FF2B5EF4-FFF2-40B4-BE49-F238E27FC236}">
                <a16:creationId xmlns:a16="http://schemas.microsoft.com/office/drawing/2014/main" id="{24CEB3C7-3616-8231-A3EF-4A4E5A77D6F2}"/>
              </a:ext>
            </a:extLst>
          </p:cNvPr>
          <p:cNvSpPr txBox="1"/>
          <p:nvPr/>
        </p:nvSpPr>
        <p:spPr>
          <a:xfrm>
            <a:off x="4835048" y="2443198"/>
            <a:ext cx="6595143" cy="362215"/>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solidFill>
                  <a:schemeClr val="bg2">
                    <a:lumMod val="50000"/>
                  </a:schemeClr>
                </a:solidFill>
              </a:rPr>
              <a:t>B) </a:t>
            </a:r>
            <a:r>
              <a:rPr lang="en-US" b="0" dirty="0">
                <a:solidFill>
                  <a:schemeClr val="bg2">
                    <a:lumMod val="50000"/>
                  </a:schemeClr>
                </a:solidFill>
              </a:rPr>
              <a:t>Confront the coworker publicly and express your concerns. </a:t>
            </a:r>
          </a:p>
        </p:txBody>
      </p:sp>
      <p:sp>
        <p:nvSpPr>
          <p:cNvPr id="11" name="TextBox 10">
            <a:extLst>
              <a:ext uri="{FF2B5EF4-FFF2-40B4-BE49-F238E27FC236}">
                <a16:creationId xmlns:a16="http://schemas.microsoft.com/office/drawing/2014/main" id="{FF05E61B-FB3B-896E-7C22-4CCF6BCEA468}"/>
              </a:ext>
            </a:extLst>
          </p:cNvPr>
          <p:cNvSpPr txBox="1"/>
          <p:nvPr/>
        </p:nvSpPr>
        <p:spPr>
          <a:xfrm>
            <a:off x="4836558" y="3228775"/>
            <a:ext cx="6630057" cy="658578"/>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t>C) </a:t>
            </a:r>
            <a:r>
              <a:rPr lang="en-US" b="0" dirty="0"/>
              <a:t>Report the coworker's actions to your supervisor or the appropriate authority. </a:t>
            </a:r>
          </a:p>
        </p:txBody>
      </p:sp>
      <p:sp>
        <p:nvSpPr>
          <p:cNvPr id="28" name="TextBox 27">
            <a:extLst>
              <a:ext uri="{FF2B5EF4-FFF2-40B4-BE49-F238E27FC236}">
                <a16:creationId xmlns:a16="http://schemas.microsoft.com/office/drawing/2014/main" id="{E79907A9-B538-9739-A348-C20DF8DEE81F}"/>
              </a:ext>
            </a:extLst>
          </p:cNvPr>
          <p:cNvSpPr txBox="1"/>
          <p:nvPr/>
        </p:nvSpPr>
        <p:spPr>
          <a:xfrm>
            <a:off x="551598" y="3578706"/>
            <a:ext cx="2880399" cy="707822"/>
          </a:xfrm>
          <a:prstGeom prst="rect">
            <a:avLst/>
          </a:prstGeom>
          <a:solidFill>
            <a:srgbClr val="FF6700"/>
          </a:solidFill>
          <a:ln>
            <a:solidFill>
              <a:srgbClr val="FF6700"/>
            </a:solidFill>
          </a:ln>
        </p:spPr>
        <p:txBody>
          <a:bodyPr wrap="square">
            <a:spAutoFit/>
          </a:bodyPr>
          <a:lstStyle/>
          <a:p>
            <a:pPr marL="0" marR="0" algn="ctr">
              <a:lnSpc>
                <a:spcPct val="107000"/>
              </a:lnSpc>
              <a:spcBef>
                <a:spcPts val="0"/>
              </a:spcBef>
              <a:spcAft>
                <a:spcPts val="800"/>
              </a:spcAft>
            </a:pPr>
            <a:r>
              <a:rPr lang="en-US" sz="3800" dirty="0">
                <a:solidFill>
                  <a:schemeClr val="bg1"/>
                </a:solidFill>
                <a:effectLst/>
                <a:latin typeface="Fave Script Bold Pro" panose="020F0502020204030204" pitchFamily="2" charset="0"/>
                <a:ea typeface="Calibri" panose="020F0502020204030204" pitchFamily="34" charset="0"/>
                <a:cs typeface="Times New Roman" panose="02020603050405020304" pitchFamily="18" charset="0"/>
              </a:rPr>
              <a:t>What should you do?</a:t>
            </a:r>
          </a:p>
        </p:txBody>
      </p:sp>
      <p:cxnSp>
        <p:nvCxnSpPr>
          <p:cNvPr id="34" name="Straight Arrow Connector 33">
            <a:extLst>
              <a:ext uri="{FF2B5EF4-FFF2-40B4-BE49-F238E27FC236}">
                <a16:creationId xmlns:a16="http://schemas.microsoft.com/office/drawing/2014/main" id="{FD680C7A-5360-A49D-06B4-8D9B46E5B0B3}"/>
              </a:ext>
            </a:extLst>
          </p:cNvPr>
          <p:cNvCxnSpPr>
            <a:cxnSpLocks/>
          </p:cNvCxnSpPr>
          <p:nvPr/>
        </p:nvCxnSpPr>
        <p:spPr>
          <a:xfrm flipV="1">
            <a:off x="1939944" y="5358174"/>
            <a:ext cx="0" cy="1493252"/>
          </a:xfrm>
          <a:prstGeom prst="straightConnector1">
            <a:avLst/>
          </a:prstGeom>
          <a:ln w="1746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7BB9F5B-2697-CBC3-9E12-4337C61ACA76}"/>
              </a:ext>
            </a:extLst>
          </p:cNvPr>
          <p:cNvSpPr/>
          <p:nvPr/>
        </p:nvSpPr>
        <p:spPr>
          <a:xfrm>
            <a:off x="6455343" y="6394150"/>
            <a:ext cx="45719" cy="457276"/>
          </a:xfrm>
          <a:prstGeom prst="rect">
            <a:avLst/>
          </a:prstGeom>
          <a:solidFill>
            <a:srgbClr val="FF67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AE53989-B162-F71D-9C3F-1D6DA79245F5}"/>
              </a:ext>
            </a:extLst>
          </p:cNvPr>
          <p:cNvSpPr txBox="1"/>
          <p:nvPr/>
        </p:nvSpPr>
        <p:spPr>
          <a:xfrm>
            <a:off x="5024086" y="6017447"/>
            <a:ext cx="2908232" cy="369332"/>
          </a:xfrm>
          <a:prstGeom prst="rect">
            <a:avLst/>
          </a:prstGeom>
          <a:solidFill>
            <a:schemeClr val="bg1">
              <a:lumMod val="95000"/>
            </a:schemeClr>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2200" dirty="0">
                <a:solidFill>
                  <a:srgbClr val="87B316"/>
                </a:solidFill>
                <a:latin typeface="Bahnschrift SemiBold Condensed" panose="020B0502040204020203" pitchFamily="34" charset="0"/>
              </a:rPr>
              <a:t>REPORTING CONCERNS</a:t>
            </a:r>
          </a:p>
        </p:txBody>
      </p:sp>
      <p:pic>
        <p:nvPicPr>
          <p:cNvPr id="5" name="Picture 4" descr="A black and white logo&#10;&#10;Description automatically generated">
            <a:extLst>
              <a:ext uri="{FF2B5EF4-FFF2-40B4-BE49-F238E27FC236}">
                <a16:creationId xmlns:a16="http://schemas.microsoft.com/office/drawing/2014/main" id="{F6473B9F-B98B-48D5-A676-285BE5B5B4C5}"/>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Tree>
    <p:extLst>
      <p:ext uri="{BB962C8B-B14F-4D97-AF65-F5344CB8AC3E}">
        <p14:creationId xmlns:p14="http://schemas.microsoft.com/office/powerpoint/2010/main" val="917275674"/>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E2C16-1C1A-04C3-36AE-B7B884ACC5F9}"/>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0" y="-41"/>
            <a:ext cx="12191999" cy="6852745"/>
          </a:xfrm>
          <a:prstGeom prst="rect">
            <a:avLst/>
          </a:prstGeom>
        </p:spPr>
      </p:pic>
      <p:cxnSp>
        <p:nvCxnSpPr>
          <p:cNvPr id="38" name="Straight Arrow Connector 37">
            <a:extLst>
              <a:ext uri="{FF2B5EF4-FFF2-40B4-BE49-F238E27FC236}">
                <a16:creationId xmlns:a16="http://schemas.microsoft.com/office/drawing/2014/main" id="{63DA19EE-AA3E-C206-4266-F277CA6658C6}"/>
              </a:ext>
            </a:extLst>
          </p:cNvPr>
          <p:cNvCxnSpPr>
            <a:cxnSpLocks/>
          </p:cNvCxnSpPr>
          <p:nvPr/>
        </p:nvCxnSpPr>
        <p:spPr>
          <a:xfrm>
            <a:off x="3506055" y="3157601"/>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451E7488-2D3C-CEE6-E012-A22197AEFEBC}"/>
              </a:ext>
            </a:extLst>
          </p:cNvPr>
          <p:cNvSpPr/>
          <p:nvPr/>
        </p:nvSpPr>
        <p:spPr>
          <a:xfrm>
            <a:off x="4649565" y="969267"/>
            <a:ext cx="7393079" cy="4133115"/>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88DCACEC-1C21-9C2B-1C7F-2BE3CDC4A08E}"/>
              </a:ext>
            </a:extLst>
          </p:cNvPr>
          <p:cNvSpPr txBox="1"/>
          <p:nvPr/>
        </p:nvSpPr>
        <p:spPr>
          <a:xfrm>
            <a:off x="4738202" y="1060086"/>
            <a:ext cx="7002694" cy="847348"/>
          </a:xfrm>
          <a:prstGeom prst="rect">
            <a:avLst/>
          </a:prstGeom>
          <a:noFill/>
        </p:spPr>
        <p:txBody>
          <a:bodyPr wrap="square" rtlCol="0">
            <a:spAutoFit/>
          </a:bodyPr>
          <a:lstStyle>
            <a:defPPr>
              <a:defRPr lang="en-US"/>
            </a:defPPr>
            <a:lvl1pPr marR="0" algn="ctr">
              <a:lnSpc>
                <a:spcPct val="107000"/>
              </a:lnSpc>
              <a:spcBef>
                <a:spcPts val="0"/>
              </a:spcBef>
              <a:spcAft>
                <a:spcPts val="800"/>
              </a:spcAft>
              <a:defRPr sz="240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t>Report the coworker's actions to your supervisor or the appropriate authority.</a:t>
            </a:r>
          </a:p>
        </p:txBody>
      </p:sp>
      <p:cxnSp>
        <p:nvCxnSpPr>
          <p:cNvPr id="34" name="Straight Arrow Connector 33">
            <a:extLst>
              <a:ext uri="{FF2B5EF4-FFF2-40B4-BE49-F238E27FC236}">
                <a16:creationId xmlns:a16="http://schemas.microsoft.com/office/drawing/2014/main" id="{FD680C7A-5360-A49D-06B4-8D9B46E5B0B3}"/>
              </a:ext>
            </a:extLst>
          </p:cNvPr>
          <p:cNvCxnSpPr>
            <a:cxnSpLocks/>
          </p:cNvCxnSpPr>
          <p:nvPr/>
        </p:nvCxnSpPr>
        <p:spPr>
          <a:xfrm flipV="1">
            <a:off x="1958232" y="5364748"/>
            <a:ext cx="0" cy="1493252"/>
          </a:xfrm>
          <a:prstGeom prst="straightConnector1">
            <a:avLst/>
          </a:prstGeom>
          <a:ln w="1746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7BB9F5B-2697-CBC3-9E12-4337C61ACA76}"/>
              </a:ext>
            </a:extLst>
          </p:cNvPr>
          <p:cNvSpPr/>
          <p:nvPr/>
        </p:nvSpPr>
        <p:spPr>
          <a:xfrm>
            <a:off x="6455343" y="6394150"/>
            <a:ext cx="45719" cy="457276"/>
          </a:xfrm>
          <a:prstGeom prst="rect">
            <a:avLst/>
          </a:prstGeom>
          <a:solidFill>
            <a:srgbClr val="FF67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04E5F60-C9AC-62C2-45CA-A1EB3C25B59B}"/>
              </a:ext>
            </a:extLst>
          </p:cNvPr>
          <p:cNvSpPr/>
          <p:nvPr/>
        </p:nvSpPr>
        <p:spPr>
          <a:xfrm>
            <a:off x="5033337" y="1998253"/>
            <a:ext cx="6619512" cy="272005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US" dirty="0">
              <a:solidFill>
                <a:schemeClr val="tx1"/>
              </a:solidFill>
              <a:latin typeface="Bahnschrift Light SemiCondensed" panose="020B0502040204020203" pitchFamily="34" charset="0"/>
            </a:endParaRPr>
          </a:p>
        </p:txBody>
      </p:sp>
      <p:sp>
        <p:nvSpPr>
          <p:cNvPr id="5" name="Rectangle 4">
            <a:extLst>
              <a:ext uri="{FF2B5EF4-FFF2-40B4-BE49-F238E27FC236}">
                <a16:creationId xmlns:a16="http://schemas.microsoft.com/office/drawing/2014/main" id="{8DAE2A9D-27D0-83E7-A956-3A5098160BCD}"/>
              </a:ext>
            </a:extLst>
          </p:cNvPr>
          <p:cNvSpPr/>
          <p:nvPr/>
        </p:nvSpPr>
        <p:spPr>
          <a:xfrm>
            <a:off x="5033337" y="2034997"/>
            <a:ext cx="6619512" cy="24556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fontAlgn="base"/>
            <a:r>
              <a:rPr lang="en-US" dirty="0">
                <a:solidFill>
                  <a:schemeClr val="tx1"/>
                </a:solidFill>
                <a:latin typeface="Bahnschrift Light SemiCondensed" panose="020B0502040204020203" pitchFamily="34" charset="0"/>
              </a:rPr>
              <a:t>The core issue is the engagement in fraudulent activities within the organization. Engaging in fraudulent activities is a serious ethical violation that can harm the organization and its stakeholders. By reporting the coworker's actions, you ensure that the matter is addressed by the appropriate people and that steps are taken to investigate and mitigate the fraudulent behavior.</a:t>
            </a:r>
            <a:endParaRPr lang="en-US" sz="1600" dirty="0">
              <a:solidFill>
                <a:schemeClr val="tx1"/>
              </a:solidFill>
              <a:latin typeface="Bahnschrift Light SemiCondensed" panose="020B0502040204020203" pitchFamily="34" charset="0"/>
            </a:endParaRPr>
          </a:p>
        </p:txBody>
      </p:sp>
      <p:sp>
        <p:nvSpPr>
          <p:cNvPr id="11" name="Rectangle 10">
            <a:extLst>
              <a:ext uri="{FF2B5EF4-FFF2-40B4-BE49-F238E27FC236}">
                <a16:creationId xmlns:a16="http://schemas.microsoft.com/office/drawing/2014/main" id="{18D243CB-18F4-E85F-9002-CBCF0F4BB8FD}"/>
              </a:ext>
            </a:extLst>
          </p:cNvPr>
          <p:cNvSpPr/>
          <p:nvPr/>
        </p:nvSpPr>
        <p:spPr>
          <a:xfrm>
            <a:off x="286872" y="1050338"/>
            <a:ext cx="3409852" cy="4133116"/>
          </a:xfrm>
          <a:prstGeom prst="rect">
            <a:avLst/>
          </a:prstGeom>
          <a:solidFill>
            <a:schemeClr val="bg1">
              <a:lumMod val="95000"/>
            </a:schemeClr>
          </a:solidFill>
          <a:ln w="857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BE390A6-337F-597D-5BCA-6D04C0C4085C}"/>
              </a:ext>
            </a:extLst>
          </p:cNvPr>
          <p:cNvSpPr txBox="1"/>
          <p:nvPr/>
        </p:nvSpPr>
        <p:spPr>
          <a:xfrm>
            <a:off x="5024086" y="6017447"/>
            <a:ext cx="2908232" cy="369332"/>
          </a:xfrm>
          <a:prstGeom prst="rect">
            <a:avLst/>
          </a:prstGeom>
          <a:solidFill>
            <a:schemeClr val="bg1">
              <a:lumMod val="95000"/>
            </a:schemeClr>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2200" dirty="0">
                <a:solidFill>
                  <a:srgbClr val="87B316"/>
                </a:solidFill>
                <a:latin typeface="Bahnschrift SemiBold Condensed" panose="020B0502040204020203" pitchFamily="34" charset="0"/>
              </a:rPr>
              <a:t>REPORTING CONCERNS</a:t>
            </a:r>
          </a:p>
        </p:txBody>
      </p:sp>
      <p:sp>
        <p:nvSpPr>
          <p:cNvPr id="13" name="TextBox 12">
            <a:extLst>
              <a:ext uri="{FF2B5EF4-FFF2-40B4-BE49-F238E27FC236}">
                <a16:creationId xmlns:a16="http://schemas.microsoft.com/office/drawing/2014/main" id="{6B2D5F48-13F2-C6DE-3BB7-6DE7D4418A57}"/>
              </a:ext>
            </a:extLst>
          </p:cNvPr>
          <p:cNvSpPr txBox="1"/>
          <p:nvPr/>
        </p:nvSpPr>
        <p:spPr>
          <a:xfrm>
            <a:off x="345820" y="1843839"/>
            <a:ext cx="3291953" cy="923330"/>
          </a:xfrm>
          <a:prstGeom prst="rect">
            <a:avLst/>
          </a:prstGeom>
          <a:noFill/>
        </p:spPr>
        <p:txBody>
          <a:bodyPr wrap="square" rtlCol="0">
            <a:spAutoFit/>
          </a:bodyPr>
          <a:lstStyle/>
          <a:p>
            <a:pPr algn="ctr">
              <a:spcAft>
                <a:spcPts val="800"/>
              </a:spcAft>
            </a:pPr>
            <a:r>
              <a:rPr lang="en-US" dirty="0">
                <a:latin typeface="Bahnschrift Light SemiCondensed" panose="020B0502040204020203" pitchFamily="34" charset="0"/>
              </a:rPr>
              <a:t>You witness a coworker engaging in fraudulent activities, such as manipulating financial records. </a:t>
            </a:r>
            <a:endParaRPr lang="en-US" sz="2000" dirty="0">
              <a:latin typeface="Bahnschrift Light SemiCondensed" panose="020B0502040204020203" pitchFamily="34" charset="0"/>
            </a:endParaRPr>
          </a:p>
        </p:txBody>
      </p:sp>
      <p:sp>
        <p:nvSpPr>
          <p:cNvPr id="14" name="TextBox 13">
            <a:extLst>
              <a:ext uri="{FF2B5EF4-FFF2-40B4-BE49-F238E27FC236}">
                <a16:creationId xmlns:a16="http://schemas.microsoft.com/office/drawing/2014/main" id="{2202927E-1A67-5312-A04C-31D79A2F321F}"/>
              </a:ext>
            </a:extLst>
          </p:cNvPr>
          <p:cNvSpPr txBox="1"/>
          <p:nvPr/>
        </p:nvSpPr>
        <p:spPr>
          <a:xfrm>
            <a:off x="551598" y="3578706"/>
            <a:ext cx="2880399" cy="707822"/>
          </a:xfrm>
          <a:prstGeom prst="rect">
            <a:avLst/>
          </a:prstGeom>
          <a:solidFill>
            <a:srgbClr val="FF6700"/>
          </a:solidFill>
          <a:ln>
            <a:solidFill>
              <a:srgbClr val="FF6700"/>
            </a:solidFill>
          </a:ln>
        </p:spPr>
        <p:txBody>
          <a:bodyPr wrap="square">
            <a:spAutoFit/>
          </a:bodyPr>
          <a:lstStyle/>
          <a:p>
            <a:pPr marL="0" marR="0" algn="ctr">
              <a:lnSpc>
                <a:spcPct val="107000"/>
              </a:lnSpc>
              <a:spcBef>
                <a:spcPts val="0"/>
              </a:spcBef>
              <a:spcAft>
                <a:spcPts val="800"/>
              </a:spcAft>
            </a:pPr>
            <a:r>
              <a:rPr lang="en-US" sz="3800" dirty="0">
                <a:solidFill>
                  <a:schemeClr val="bg1"/>
                </a:solidFill>
                <a:effectLst/>
                <a:latin typeface="Fave Script Bold Pro" panose="020F0502020204030204" pitchFamily="2" charset="0"/>
                <a:ea typeface="Calibri" panose="020F0502020204030204" pitchFamily="34" charset="0"/>
                <a:cs typeface="Times New Roman" panose="02020603050405020304" pitchFamily="18" charset="0"/>
              </a:rPr>
              <a:t>What should you do?</a:t>
            </a:r>
          </a:p>
        </p:txBody>
      </p:sp>
      <p:pic>
        <p:nvPicPr>
          <p:cNvPr id="6" name="Picture 5" descr="A black and white logo&#10;&#10;Description automatically generated">
            <a:extLst>
              <a:ext uri="{FF2B5EF4-FFF2-40B4-BE49-F238E27FC236}">
                <a16:creationId xmlns:a16="http://schemas.microsoft.com/office/drawing/2014/main" id="{C87B3455-5FFB-69F8-1AC0-E65894A5905D}"/>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Tree>
    <p:extLst>
      <p:ext uri="{BB962C8B-B14F-4D97-AF65-F5344CB8AC3E}">
        <p14:creationId xmlns:p14="http://schemas.microsoft.com/office/powerpoint/2010/main" val="5213291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bg/>
                                          </p:spTgt>
                                        </p:tgtEl>
                                        <p:attrNameLst>
                                          <p:attrName>style.visibility</p:attrName>
                                        </p:attrNameLst>
                                      </p:cBhvr>
                                      <p:to>
                                        <p:strVal val="visible"/>
                                      </p:to>
                                    </p:set>
                                    <p:animEffect transition="in" filter="wipe(left)">
                                      <p:cBhvr>
                                        <p:cTn id="19" dur="500"/>
                                        <p:tgtEl>
                                          <p:spTgt spid="8">
                                            <p:bg/>
                                          </p:spTgt>
                                        </p:tgtEl>
                                      </p:cBhvr>
                                    </p:animEffect>
                                  </p:childTnLst>
                                </p:cTn>
                              </p:par>
                            </p:childTnLst>
                          </p:cTn>
                        </p:par>
                        <p:par>
                          <p:cTn id="20" fill="hold">
                            <p:stCondLst>
                              <p:cond delay="2000"/>
                            </p:stCondLst>
                            <p:childTnLst>
                              <p:par>
                                <p:cTn id="21" presetID="22" presetClass="entr" presetSubtype="8" fill="hold" grpId="0" nodeType="afterEffect" nodePh="1">
                                  <p:stCondLst>
                                    <p:cond delay="0"/>
                                  </p:stCondLst>
                                  <p:endCondLst>
                                    <p:cond evt="begin" delay="0">
                                      <p:tn val="21"/>
                                    </p:cond>
                                  </p:end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50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left)">
                                      <p:cBhvr>
                                        <p:cTn id="27" dur="1000"/>
                                        <p:tgtEl>
                                          <p:spTgt spid="5">
                                            <p:txEl>
                                              <p:pRg st="0" end="0"/>
                                            </p:txEl>
                                          </p:spTgt>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 grpId="0"/>
      <p:bldP spid="8" grpId="0" build="allAtOnce" animBg="1" autoUpdateAnimBg="0"/>
      <p:bldP spid="5" grpId="0" build="allAtOnce"/>
      <p:bldP spid="13" grpId="0"/>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E2C16-1C1A-04C3-36AE-B7B884ACC5F9}"/>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0" y="-41"/>
            <a:ext cx="12191999" cy="6852745"/>
          </a:xfrm>
          <a:prstGeom prst="rect">
            <a:avLst/>
          </a:prstGeom>
        </p:spPr>
      </p:pic>
      <p:cxnSp>
        <p:nvCxnSpPr>
          <p:cNvPr id="38" name="Straight Arrow Connector 37">
            <a:extLst>
              <a:ext uri="{FF2B5EF4-FFF2-40B4-BE49-F238E27FC236}">
                <a16:creationId xmlns:a16="http://schemas.microsoft.com/office/drawing/2014/main" id="{63DA19EE-AA3E-C206-4266-F277CA6658C6}"/>
              </a:ext>
            </a:extLst>
          </p:cNvPr>
          <p:cNvCxnSpPr>
            <a:cxnSpLocks/>
          </p:cNvCxnSpPr>
          <p:nvPr/>
        </p:nvCxnSpPr>
        <p:spPr>
          <a:xfrm>
            <a:off x="3316156" y="1839326"/>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531E137-C2B1-C225-80CE-7832805B7123}"/>
              </a:ext>
            </a:extLst>
          </p:cNvPr>
          <p:cNvCxnSpPr>
            <a:cxnSpLocks/>
          </p:cNvCxnSpPr>
          <p:nvPr/>
        </p:nvCxnSpPr>
        <p:spPr>
          <a:xfrm>
            <a:off x="3316156" y="2745548"/>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C59EC3E4-9682-7768-F2EF-285E4C1E24D4}"/>
              </a:ext>
            </a:extLst>
          </p:cNvPr>
          <p:cNvCxnSpPr>
            <a:cxnSpLocks/>
          </p:cNvCxnSpPr>
          <p:nvPr/>
        </p:nvCxnSpPr>
        <p:spPr>
          <a:xfrm>
            <a:off x="3316156" y="3634358"/>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E69D42B-CEAA-EFBA-8F8C-F0EE0143571D}"/>
              </a:ext>
            </a:extLst>
          </p:cNvPr>
          <p:cNvCxnSpPr>
            <a:cxnSpLocks/>
          </p:cNvCxnSpPr>
          <p:nvPr/>
        </p:nvCxnSpPr>
        <p:spPr>
          <a:xfrm>
            <a:off x="3316156" y="4559590"/>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451E7488-2D3C-CEE6-E012-A22197AEFEBC}"/>
              </a:ext>
            </a:extLst>
          </p:cNvPr>
          <p:cNvSpPr/>
          <p:nvPr/>
        </p:nvSpPr>
        <p:spPr>
          <a:xfrm>
            <a:off x="4690512" y="1562611"/>
            <a:ext cx="6742699" cy="508785"/>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solidFill>
                <a:schemeClr val="bg1"/>
              </a:solidFill>
              <a:latin typeface="Bahnschrift Light SemiCondensed" panose="020B0502040204020203" pitchFamily="34" charset="0"/>
            </a:endParaRPr>
          </a:p>
        </p:txBody>
      </p:sp>
      <p:sp>
        <p:nvSpPr>
          <p:cNvPr id="18" name="Rectangle: Rounded Corners 17">
            <a:extLst>
              <a:ext uri="{FF2B5EF4-FFF2-40B4-BE49-F238E27FC236}">
                <a16:creationId xmlns:a16="http://schemas.microsoft.com/office/drawing/2014/main" id="{3E0E020A-6CFB-3E1E-E032-BBAA84C011BF}"/>
              </a:ext>
            </a:extLst>
          </p:cNvPr>
          <p:cNvSpPr/>
          <p:nvPr/>
        </p:nvSpPr>
        <p:spPr>
          <a:xfrm>
            <a:off x="4690512" y="4246741"/>
            <a:ext cx="6776104" cy="712582"/>
          </a:xfrm>
          <a:prstGeom prst="roundRect">
            <a:avLst/>
          </a:prstGeom>
          <a:solidFill>
            <a:schemeClr val="tx2">
              <a:lumMod val="60000"/>
              <a:lumOff val="40000"/>
            </a:schemeClr>
          </a:solidFill>
          <a:ln w="19050">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D7C5EC20-4D0B-BB4B-B0A8-83ACF3ECE9D8}"/>
              </a:ext>
            </a:extLst>
          </p:cNvPr>
          <p:cNvSpPr/>
          <p:nvPr/>
        </p:nvSpPr>
        <p:spPr>
          <a:xfrm>
            <a:off x="4690512" y="3394531"/>
            <a:ext cx="6776104" cy="556832"/>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6" name="Rectangle: Rounded Corners 15">
            <a:extLst>
              <a:ext uri="{FF2B5EF4-FFF2-40B4-BE49-F238E27FC236}">
                <a16:creationId xmlns:a16="http://schemas.microsoft.com/office/drawing/2014/main" id="{90D4C209-A4D2-CE27-BE14-1FC8840172F4}"/>
              </a:ext>
            </a:extLst>
          </p:cNvPr>
          <p:cNvSpPr/>
          <p:nvPr/>
        </p:nvSpPr>
        <p:spPr>
          <a:xfrm>
            <a:off x="4690512" y="2469806"/>
            <a:ext cx="6776103" cy="524117"/>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CDE0920D-3100-7F57-AADC-372D45C16529}"/>
              </a:ext>
            </a:extLst>
          </p:cNvPr>
          <p:cNvSpPr/>
          <p:nvPr/>
        </p:nvSpPr>
        <p:spPr>
          <a:xfrm>
            <a:off x="286872" y="1050338"/>
            <a:ext cx="3409852" cy="4133116"/>
          </a:xfrm>
          <a:prstGeom prst="rect">
            <a:avLst/>
          </a:prstGeom>
          <a:solidFill>
            <a:schemeClr val="bg1">
              <a:lumMod val="95000"/>
            </a:schemeClr>
          </a:solidFill>
          <a:ln w="857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ED10F00-2C16-76C5-35DA-1112185F65A3}"/>
              </a:ext>
            </a:extLst>
          </p:cNvPr>
          <p:cNvSpPr txBox="1"/>
          <p:nvPr/>
        </p:nvSpPr>
        <p:spPr>
          <a:xfrm>
            <a:off x="343008" y="1359879"/>
            <a:ext cx="3297576" cy="2308324"/>
          </a:xfrm>
          <a:prstGeom prst="rect">
            <a:avLst/>
          </a:prstGeom>
          <a:noFill/>
        </p:spPr>
        <p:txBody>
          <a:bodyPr wrap="square" rtlCol="0">
            <a:spAutoFit/>
          </a:bodyPr>
          <a:lstStyle/>
          <a:p>
            <a:pPr algn="ctr">
              <a:spcAft>
                <a:spcPts val="800"/>
              </a:spcAft>
            </a:pPr>
            <a:r>
              <a:rPr lang="en-US" dirty="0">
                <a:latin typeface="Bahnschrift Light SemiCondensed" panose="020B0502040204020203" pitchFamily="34" charset="0"/>
              </a:rPr>
              <a:t>After you raise concerns about a lack of safety measures in the warehouse, you are suddenly given fewer hours than your colleagues.  You ask your supervisor to clarify the situation and do not get a satisfactory response. </a:t>
            </a:r>
            <a:endParaRPr lang="en-US" sz="2000" dirty="0">
              <a:latin typeface="Bahnschrift Light SemiCondensed" panose="020B0502040204020203" pitchFamily="34" charset="0"/>
            </a:endParaRPr>
          </a:p>
        </p:txBody>
      </p:sp>
      <p:sp>
        <p:nvSpPr>
          <p:cNvPr id="7" name="TextBox 6">
            <a:extLst>
              <a:ext uri="{FF2B5EF4-FFF2-40B4-BE49-F238E27FC236}">
                <a16:creationId xmlns:a16="http://schemas.microsoft.com/office/drawing/2014/main" id="{F1662803-D93E-26E5-4160-D49ADF7E8A23}"/>
              </a:ext>
            </a:extLst>
          </p:cNvPr>
          <p:cNvSpPr txBox="1"/>
          <p:nvPr/>
        </p:nvSpPr>
        <p:spPr>
          <a:xfrm>
            <a:off x="4836558" y="4273743"/>
            <a:ext cx="6633254" cy="658578"/>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t>D) </a:t>
            </a:r>
            <a:r>
              <a:rPr lang="en-US" b="0" dirty="0"/>
              <a:t>Document the change in hours and any related incidents, then approach HR or relevant authorities in the organization. </a:t>
            </a:r>
          </a:p>
        </p:txBody>
      </p:sp>
      <p:sp>
        <p:nvSpPr>
          <p:cNvPr id="9" name="TextBox 8">
            <a:extLst>
              <a:ext uri="{FF2B5EF4-FFF2-40B4-BE49-F238E27FC236}">
                <a16:creationId xmlns:a16="http://schemas.microsoft.com/office/drawing/2014/main" id="{88DCACEC-1C21-9C2B-1C7F-2BE3CDC4A08E}"/>
              </a:ext>
            </a:extLst>
          </p:cNvPr>
          <p:cNvSpPr txBox="1"/>
          <p:nvPr/>
        </p:nvSpPr>
        <p:spPr>
          <a:xfrm>
            <a:off x="4838068" y="1621172"/>
            <a:ext cx="6628547" cy="372731"/>
          </a:xfrm>
          <a:prstGeom prst="rect">
            <a:avLst/>
          </a:prstGeom>
          <a:noFill/>
        </p:spPr>
        <p:txBody>
          <a:bodyPr wrap="square" rtlCol="0">
            <a:spAutoFit/>
          </a:bodyPr>
          <a:lstStyle/>
          <a:p>
            <a:pPr>
              <a:lnSpc>
                <a:spcPct val="107000"/>
              </a:lnSpc>
              <a:spcAft>
                <a:spcPts val="800"/>
              </a:spcAft>
            </a:pPr>
            <a:r>
              <a:rPr lang="en-US" b="1" dirty="0">
                <a:solidFill>
                  <a:schemeClr val="bg1"/>
                </a:solidFill>
                <a:latin typeface="Bahnschrift Light SemiCondensed" panose="020B0502040204020203" pitchFamily="34" charset="0"/>
                <a:ea typeface="Calibri" panose="020F0502020204030204" pitchFamily="34" charset="0"/>
                <a:cs typeface="Times New Roman" panose="02020603050405020304" pitchFamily="18" charset="0"/>
              </a:rPr>
              <a:t>A)</a:t>
            </a:r>
            <a:r>
              <a:rPr lang="en-US" dirty="0">
                <a:solidFill>
                  <a:schemeClr val="bg1"/>
                </a:solidFill>
                <a:latin typeface="Bahnschrift Light SemiCondensed" panose="020B0502040204020203" pitchFamily="34" charset="0"/>
                <a:ea typeface="Calibri" panose="020F0502020204030204" pitchFamily="34" charset="0"/>
                <a:cs typeface="Times New Roman" panose="02020603050405020304" pitchFamily="18" charset="0"/>
              </a:rPr>
              <a:t> </a:t>
            </a:r>
            <a:r>
              <a:rPr lang="en-US" dirty="0">
                <a:solidFill>
                  <a:schemeClr val="bg1"/>
                </a:solidFill>
                <a:latin typeface="Bahnschrift Light SemiCondensed" panose="020B0502040204020203" pitchFamily="34" charset="0"/>
              </a:rPr>
              <a:t>Stay silent and hope the situation improves over time. </a:t>
            </a:r>
            <a:endParaRPr lang="en-US" dirty="0">
              <a:solidFill>
                <a:schemeClr val="bg1"/>
              </a:solidFill>
              <a:latin typeface="Bahnschrift Light SemiCondensed" panose="020B0502040204020203"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24CEB3C7-3616-8231-A3EF-4A4E5A77D6F2}"/>
              </a:ext>
            </a:extLst>
          </p:cNvPr>
          <p:cNvSpPr txBox="1"/>
          <p:nvPr/>
        </p:nvSpPr>
        <p:spPr>
          <a:xfrm>
            <a:off x="4836558" y="2531024"/>
            <a:ext cx="6595143" cy="362215"/>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t>B) </a:t>
            </a:r>
            <a:r>
              <a:rPr lang="en-US" b="0" dirty="0"/>
              <a:t>Ask to be moved to a different shift.</a:t>
            </a:r>
          </a:p>
        </p:txBody>
      </p:sp>
      <p:sp>
        <p:nvSpPr>
          <p:cNvPr id="11" name="TextBox 10">
            <a:extLst>
              <a:ext uri="{FF2B5EF4-FFF2-40B4-BE49-F238E27FC236}">
                <a16:creationId xmlns:a16="http://schemas.microsoft.com/office/drawing/2014/main" id="{FF05E61B-FB3B-896E-7C22-4CCF6BCEA468}"/>
              </a:ext>
            </a:extLst>
          </p:cNvPr>
          <p:cNvSpPr txBox="1"/>
          <p:nvPr/>
        </p:nvSpPr>
        <p:spPr>
          <a:xfrm>
            <a:off x="4836558" y="3486581"/>
            <a:ext cx="6630057" cy="362215"/>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t>C) </a:t>
            </a:r>
            <a:r>
              <a:rPr lang="en-US" b="0" dirty="0"/>
              <a:t>Begin looking for another job without addressing the issue. </a:t>
            </a:r>
          </a:p>
        </p:txBody>
      </p:sp>
      <p:sp>
        <p:nvSpPr>
          <p:cNvPr id="28" name="TextBox 27">
            <a:extLst>
              <a:ext uri="{FF2B5EF4-FFF2-40B4-BE49-F238E27FC236}">
                <a16:creationId xmlns:a16="http://schemas.microsoft.com/office/drawing/2014/main" id="{E79907A9-B538-9739-A348-C20DF8DEE81F}"/>
              </a:ext>
            </a:extLst>
          </p:cNvPr>
          <p:cNvSpPr txBox="1"/>
          <p:nvPr/>
        </p:nvSpPr>
        <p:spPr>
          <a:xfrm>
            <a:off x="549181" y="4005245"/>
            <a:ext cx="2880399" cy="707822"/>
          </a:xfrm>
          <a:prstGeom prst="rect">
            <a:avLst/>
          </a:prstGeom>
          <a:solidFill>
            <a:srgbClr val="FF6700"/>
          </a:solidFill>
          <a:ln>
            <a:solidFill>
              <a:srgbClr val="FF6700"/>
            </a:solidFill>
          </a:ln>
        </p:spPr>
        <p:txBody>
          <a:bodyPr wrap="square">
            <a:spAutoFit/>
          </a:bodyPr>
          <a:lstStyle/>
          <a:p>
            <a:pPr marL="0" marR="0" algn="ctr">
              <a:lnSpc>
                <a:spcPct val="107000"/>
              </a:lnSpc>
              <a:spcBef>
                <a:spcPts val="0"/>
              </a:spcBef>
              <a:spcAft>
                <a:spcPts val="800"/>
              </a:spcAft>
            </a:pPr>
            <a:r>
              <a:rPr lang="en-US" sz="3800" dirty="0">
                <a:solidFill>
                  <a:schemeClr val="bg1"/>
                </a:solidFill>
                <a:effectLst/>
                <a:latin typeface="Fave Script Bold Pro" panose="020F0502020204030204" pitchFamily="2" charset="0"/>
                <a:ea typeface="Calibri" panose="020F0502020204030204" pitchFamily="34" charset="0"/>
                <a:cs typeface="Times New Roman" panose="02020603050405020304" pitchFamily="18" charset="0"/>
              </a:rPr>
              <a:t>What should you do?</a:t>
            </a:r>
          </a:p>
        </p:txBody>
      </p:sp>
      <p:cxnSp>
        <p:nvCxnSpPr>
          <p:cNvPr id="34" name="Straight Arrow Connector 33">
            <a:extLst>
              <a:ext uri="{FF2B5EF4-FFF2-40B4-BE49-F238E27FC236}">
                <a16:creationId xmlns:a16="http://schemas.microsoft.com/office/drawing/2014/main" id="{FD680C7A-5360-A49D-06B4-8D9B46E5B0B3}"/>
              </a:ext>
            </a:extLst>
          </p:cNvPr>
          <p:cNvCxnSpPr>
            <a:cxnSpLocks/>
          </p:cNvCxnSpPr>
          <p:nvPr/>
        </p:nvCxnSpPr>
        <p:spPr>
          <a:xfrm flipV="1">
            <a:off x="1939944" y="5358174"/>
            <a:ext cx="0" cy="1493252"/>
          </a:xfrm>
          <a:prstGeom prst="straightConnector1">
            <a:avLst/>
          </a:prstGeom>
          <a:ln w="1746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7BB9F5B-2697-CBC3-9E12-4337C61ACA76}"/>
              </a:ext>
            </a:extLst>
          </p:cNvPr>
          <p:cNvSpPr/>
          <p:nvPr/>
        </p:nvSpPr>
        <p:spPr>
          <a:xfrm>
            <a:off x="6455343" y="6394150"/>
            <a:ext cx="45719" cy="457276"/>
          </a:xfrm>
          <a:prstGeom prst="rect">
            <a:avLst/>
          </a:prstGeom>
          <a:solidFill>
            <a:srgbClr val="FF67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4BB9B5D-8408-F9A8-22C8-16A5FD3917CB}"/>
              </a:ext>
            </a:extLst>
          </p:cNvPr>
          <p:cNvSpPr txBox="1"/>
          <p:nvPr/>
        </p:nvSpPr>
        <p:spPr>
          <a:xfrm>
            <a:off x="5024086" y="6017447"/>
            <a:ext cx="2908232" cy="369332"/>
          </a:xfrm>
          <a:prstGeom prst="rect">
            <a:avLst/>
          </a:prstGeom>
          <a:solidFill>
            <a:schemeClr val="bg1">
              <a:lumMod val="95000"/>
            </a:schemeClr>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2200" dirty="0">
                <a:solidFill>
                  <a:srgbClr val="87B316"/>
                </a:solidFill>
                <a:latin typeface="Bahnschrift SemiBold Condensed" panose="020B0502040204020203" pitchFamily="34" charset="0"/>
              </a:rPr>
              <a:t>REPORTING CONCERNS</a:t>
            </a:r>
          </a:p>
        </p:txBody>
      </p:sp>
      <p:pic>
        <p:nvPicPr>
          <p:cNvPr id="5" name="Picture 4" descr="A black and white logo&#10;&#10;Description automatically generated">
            <a:extLst>
              <a:ext uri="{FF2B5EF4-FFF2-40B4-BE49-F238E27FC236}">
                <a16:creationId xmlns:a16="http://schemas.microsoft.com/office/drawing/2014/main" id="{3E336F68-5275-4E08-7F90-5513954832B2}"/>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Tree>
    <p:extLst>
      <p:ext uri="{BB962C8B-B14F-4D97-AF65-F5344CB8AC3E}">
        <p14:creationId xmlns:p14="http://schemas.microsoft.com/office/powerpoint/2010/main" val="6222509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left)">
                                      <p:cBhvr>
                                        <p:cTn id="24" dur="500"/>
                                        <p:tgtEl>
                                          <p:spTgt spid="38"/>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left)">
                                      <p:cBhvr>
                                        <p:cTn id="50" dur="500"/>
                                        <p:tgtEl>
                                          <p:spTgt spid="42"/>
                                        </p:tgtEl>
                                      </p:cBhvr>
                                    </p:animEffect>
                                  </p:childTnLst>
                                </p:cTn>
                              </p:par>
                            </p:childTnLst>
                          </p:cTn>
                        </p:par>
                        <p:par>
                          <p:cTn id="51" fill="hold">
                            <p:stCondLst>
                              <p:cond delay="500"/>
                            </p:stCondLst>
                            <p:childTnLst>
                              <p:par>
                                <p:cTn id="52" presetID="22" presetClass="entr" presetSubtype="8"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5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left)">
                                      <p:cBhvr>
                                        <p:cTn id="63" dur="500"/>
                                        <p:tgtEl>
                                          <p:spTgt spid="43"/>
                                        </p:tgtEl>
                                      </p:cBhvr>
                                    </p:animEffect>
                                  </p:childTnLst>
                                </p:cTn>
                              </p:par>
                            </p:childTnLst>
                          </p:cTn>
                        </p:par>
                        <p:par>
                          <p:cTn id="64" fill="hold">
                            <p:stCondLst>
                              <p:cond delay="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1000"/>
                            </p:stCondLst>
                            <p:childTnLst>
                              <p:par>
                                <p:cTn id="69" presetID="22" presetClass="entr" presetSubtype="8"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wipe(left)">
                                      <p:cBhvr>
                                        <p:cTn id="7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8" grpId="0" animBg="1"/>
      <p:bldP spid="17" grpId="0" animBg="1"/>
      <p:bldP spid="16" grpId="0" animBg="1"/>
      <p:bldP spid="32" grpId="0" animBg="1"/>
      <p:bldP spid="6" grpId="0"/>
      <p:bldP spid="7" grpId="0"/>
      <p:bldP spid="9" grpId="0"/>
      <p:bldP spid="10" grpId="0"/>
      <p:bldP spid="11" grpId="0"/>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E2C16-1C1A-04C3-36AE-B7B884ACC5F9}"/>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0" y="-41"/>
            <a:ext cx="12191999" cy="6852745"/>
          </a:xfrm>
          <a:prstGeom prst="rect">
            <a:avLst/>
          </a:prstGeom>
        </p:spPr>
      </p:pic>
      <p:cxnSp>
        <p:nvCxnSpPr>
          <p:cNvPr id="38" name="Straight Arrow Connector 37">
            <a:extLst>
              <a:ext uri="{FF2B5EF4-FFF2-40B4-BE49-F238E27FC236}">
                <a16:creationId xmlns:a16="http://schemas.microsoft.com/office/drawing/2014/main" id="{63DA19EE-AA3E-C206-4266-F277CA6658C6}"/>
              </a:ext>
            </a:extLst>
          </p:cNvPr>
          <p:cNvCxnSpPr>
            <a:cxnSpLocks/>
          </p:cNvCxnSpPr>
          <p:nvPr/>
        </p:nvCxnSpPr>
        <p:spPr>
          <a:xfrm>
            <a:off x="3316156" y="1839326"/>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531E137-C2B1-C225-80CE-7832805B7123}"/>
              </a:ext>
            </a:extLst>
          </p:cNvPr>
          <p:cNvCxnSpPr>
            <a:cxnSpLocks/>
          </p:cNvCxnSpPr>
          <p:nvPr/>
        </p:nvCxnSpPr>
        <p:spPr>
          <a:xfrm>
            <a:off x="3316156" y="2745548"/>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C59EC3E4-9682-7768-F2EF-285E4C1E24D4}"/>
              </a:ext>
            </a:extLst>
          </p:cNvPr>
          <p:cNvCxnSpPr>
            <a:cxnSpLocks/>
          </p:cNvCxnSpPr>
          <p:nvPr/>
        </p:nvCxnSpPr>
        <p:spPr>
          <a:xfrm>
            <a:off x="3316156" y="3634358"/>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E69D42B-CEAA-EFBA-8F8C-F0EE0143571D}"/>
              </a:ext>
            </a:extLst>
          </p:cNvPr>
          <p:cNvCxnSpPr>
            <a:cxnSpLocks/>
          </p:cNvCxnSpPr>
          <p:nvPr/>
        </p:nvCxnSpPr>
        <p:spPr>
          <a:xfrm>
            <a:off x="3316156" y="4559590"/>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451E7488-2D3C-CEE6-E012-A22197AEFEBC}"/>
              </a:ext>
            </a:extLst>
          </p:cNvPr>
          <p:cNvSpPr/>
          <p:nvPr/>
        </p:nvSpPr>
        <p:spPr>
          <a:xfrm>
            <a:off x="4690512" y="1562611"/>
            <a:ext cx="6742699" cy="508785"/>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solidFill>
                <a:schemeClr val="bg1"/>
              </a:solidFill>
              <a:latin typeface="Bahnschrift Light SemiCondensed" panose="020B0502040204020203" pitchFamily="34" charset="0"/>
            </a:endParaRPr>
          </a:p>
        </p:txBody>
      </p:sp>
      <p:sp>
        <p:nvSpPr>
          <p:cNvPr id="18" name="Rectangle: Rounded Corners 17">
            <a:extLst>
              <a:ext uri="{FF2B5EF4-FFF2-40B4-BE49-F238E27FC236}">
                <a16:creationId xmlns:a16="http://schemas.microsoft.com/office/drawing/2014/main" id="{3E0E020A-6CFB-3E1E-E032-BBAA84C011BF}"/>
              </a:ext>
            </a:extLst>
          </p:cNvPr>
          <p:cNvSpPr/>
          <p:nvPr/>
        </p:nvSpPr>
        <p:spPr>
          <a:xfrm>
            <a:off x="4690512" y="4246741"/>
            <a:ext cx="6776104" cy="712582"/>
          </a:xfrm>
          <a:prstGeom prst="roundRect">
            <a:avLst/>
          </a:prstGeom>
          <a:solidFill>
            <a:schemeClr val="tx2">
              <a:lumMod val="60000"/>
              <a:lumOff val="40000"/>
            </a:schemeClr>
          </a:solidFill>
          <a:ln w="19050">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D7C5EC20-4D0B-BB4B-B0A8-83ACF3ECE9D8}"/>
              </a:ext>
            </a:extLst>
          </p:cNvPr>
          <p:cNvSpPr/>
          <p:nvPr/>
        </p:nvSpPr>
        <p:spPr>
          <a:xfrm>
            <a:off x="4690512" y="3394531"/>
            <a:ext cx="6776104" cy="556832"/>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6" name="Rectangle: Rounded Corners 15">
            <a:extLst>
              <a:ext uri="{FF2B5EF4-FFF2-40B4-BE49-F238E27FC236}">
                <a16:creationId xmlns:a16="http://schemas.microsoft.com/office/drawing/2014/main" id="{90D4C209-A4D2-CE27-BE14-1FC8840172F4}"/>
              </a:ext>
            </a:extLst>
          </p:cNvPr>
          <p:cNvSpPr/>
          <p:nvPr/>
        </p:nvSpPr>
        <p:spPr>
          <a:xfrm>
            <a:off x="4690512" y="2469806"/>
            <a:ext cx="6776103" cy="524117"/>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CDE0920D-3100-7F57-AADC-372D45C16529}"/>
              </a:ext>
            </a:extLst>
          </p:cNvPr>
          <p:cNvSpPr/>
          <p:nvPr/>
        </p:nvSpPr>
        <p:spPr>
          <a:xfrm>
            <a:off x="286872" y="1050338"/>
            <a:ext cx="3409852" cy="4133116"/>
          </a:xfrm>
          <a:prstGeom prst="rect">
            <a:avLst/>
          </a:prstGeom>
          <a:solidFill>
            <a:schemeClr val="bg1">
              <a:lumMod val="95000"/>
            </a:schemeClr>
          </a:solidFill>
          <a:ln w="857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ED10F00-2C16-76C5-35DA-1112185F65A3}"/>
              </a:ext>
            </a:extLst>
          </p:cNvPr>
          <p:cNvSpPr txBox="1"/>
          <p:nvPr/>
        </p:nvSpPr>
        <p:spPr>
          <a:xfrm>
            <a:off x="343008" y="1359879"/>
            <a:ext cx="3297576" cy="2308324"/>
          </a:xfrm>
          <a:prstGeom prst="rect">
            <a:avLst/>
          </a:prstGeom>
          <a:noFill/>
        </p:spPr>
        <p:txBody>
          <a:bodyPr wrap="square" rtlCol="0">
            <a:spAutoFit/>
          </a:bodyPr>
          <a:lstStyle/>
          <a:p>
            <a:pPr algn="ctr">
              <a:spcAft>
                <a:spcPts val="800"/>
              </a:spcAft>
            </a:pPr>
            <a:r>
              <a:rPr lang="en-US" dirty="0">
                <a:latin typeface="Bahnschrift Light SemiCondensed" panose="020B0502040204020203" pitchFamily="34" charset="0"/>
              </a:rPr>
              <a:t>After you raise concerns about a lack of safety measures in the warehouse, you are suddenly given fewer hours than your colleagues.  You ask your supervisor to clarify the situation and do not get a satisfactory response. </a:t>
            </a:r>
            <a:endParaRPr lang="en-US" sz="2000" dirty="0">
              <a:latin typeface="Bahnschrift Light SemiCondensed" panose="020B0502040204020203" pitchFamily="34" charset="0"/>
            </a:endParaRPr>
          </a:p>
        </p:txBody>
      </p:sp>
      <p:sp>
        <p:nvSpPr>
          <p:cNvPr id="7" name="TextBox 6">
            <a:extLst>
              <a:ext uri="{FF2B5EF4-FFF2-40B4-BE49-F238E27FC236}">
                <a16:creationId xmlns:a16="http://schemas.microsoft.com/office/drawing/2014/main" id="{F1662803-D93E-26E5-4160-D49ADF7E8A23}"/>
              </a:ext>
            </a:extLst>
          </p:cNvPr>
          <p:cNvSpPr txBox="1"/>
          <p:nvPr/>
        </p:nvSpPr>
        <p:spPr>
          <a:xfrm>
            <a:off x="4836558" y="4273743"/>
            <a:ext cx="6633254" cy="658578"/>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t>D) </a:t>
            </a:r>
            <a:r>
              <a:rPr lang="en-US" b="0" dirty="0"/>
              <a:t>Document the change in hours and any related incidents, then approach HR or relevant authorities in the organization. </a:t>
            </a:r>
          </a:p>
        </p:txBody>
      </p:sp>
      <p:sp>
        <p:nvSpPr>
          <p:cNvPr id="9" name="TextBox 8">
            <a:extLst>
              <a:ext uri="{FF2B5EF4-FFF2-40B4-BE49-F238E27FC236}">
                <a16:creationId xmlns:a16="http://schemas.microsoft.com/office/drawing/2014/main" id="{88DCACEC-1C21-9C2B-1C7F-2BE3CDC4A08E}"/>
              </a:ext>
            </a:extLst>
          </p:cNvPr>
          <p:cNvSpPr txBox="1"/>
          <p:nvPr/>
        </p:nvSpPr>
        <p:spPr>
          <a:xfrm>
            <a:off x="4838068" y="1621172"/>
            <a:ext cx="6628547" cy="372731"/>
          </a:xfrm>
          <a:prstGeom prst="rect">
            <a:avLst/>
          </a:prstGeom>
          <a:noFill/>
        </p:spPr>
        <p:txBody>
          <a:bodyPr wrap="square" rtlCol="0">
            <a:spAutoFit/>
          </a:bodyPr>
          <a:lstStyle/>
          <a:p>
            <a:pPr>
              <a:lnSpc>
                <a:spcPct val="107000"/>
              </a:lnSpc>
              <a:spcAft>
                <a:spcPts val="800"/>
              </a:spcAft>
            </a:pPr>
            <a:r>
              <a:rPr lang="en-US" b="1" dirty="0">
                <a:solidFill>
                  <a:schemeClr val="bg2">
                    <a:lumMod val="50000"/>
                  </a:schemeClr>
                </a:solidFill>
                <a:latin typeface="Bahnschrift Light SemiCondensed" panose="020B0502040204020203" pitchFamily="34" charset="0"/>
                <a:ea typeface="Calibri" panose="020F0502020204030204" pitchFamily="34" charset="0"/>
                <a:cs typeface="Times New Roman" panose="02020603050405020304" pitchFamily="18" charset="0"/>
              </a:rPr>
              <a:t>A)</a:t>
            </a:r>
            <a:r>
              <a:rPr lang="en-US" dirty="0">
                <a:solidFill>
                  <a:schemeClr val="bg2">
                    <a:lumMod val="50000"/>
                  </a:schemeClr>
                </a:solidFill>
                <a:latin typeface="Bahnschrift Light SemiCondensed" panose="020B0502040204020203" pitchFamily="34" charset="0"/>
                <a:ea typeface="Calibri" panose="020F0502020204030204" pitchFamily="34" charset="0"/>
                <a:cs typeface="Times New Roman" panose="02020603050405020304" pitchFamily="18" charset="0"/>
              </a:rPr>
              <a:t> </a:t>
            </a:r>
            <a:r>
              <a:rPr lang="en-US" dirty="0">
                <a:solidFill>
                  <a:schemeClr val="bg2">
                    <a:lumMod val="50000"/>
                  </a:schemeClr>
                </a:solidFill>
                <a:latin typeface="Bahnschrift Light SemiCondensed" panose="020B0502040204020203" pitchFamily="34" charset="0"/>
              </a:rPr>
              <a:t>Stay silent and hope the situation improves over time. </a:t>
            </a:r>
            <a:endParaRPr lang="en-US" dirty="0">
              <a:solidFill>
                <a:schemeClr val="bg2">
                  <a:lumMod val="50000"/>
                </a:schemeClr>
              </a:solidFill>
              <a:latin typeface="Bahnschrift Light SemiCondensed" panose="020B0502040204020203"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24CEB3C7-3616-8231-A3EF-4A4E5A77D6F2}"/>
              </a:ext>
            </a:extLst>
          </p:cNvPr>
          <p:cNvSpPr txBox="1"/>
          <p:nvPr/>
        </p:nvSpPr>
        <p:spPr>
          <a:xfrm>
            <a:off x="4836558" y="2531024"/>
            <a:ext cx="6595143" cy="362215"/>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solidFill>
                  <a:schemeClr val="bg2">
                    <a:lumMod val="50000"/>
                  </a:schemeClr>
                </a:solidFill>
              </a:rPr>
              <a:t>B) </a:t>
            </a:r>
            <a:r>
              <a:rPr lang="en-US" b="0" dirty="0">
                <a:solidFill>
                  <a:schemeClr val="bg2">
                    <a:lumMod val="50000"/>
                  </a:schemeClr>
                </a:solidFill>
              </a:rPr>
              <a:t>Ask to be moved to a different shift.</a:t>
            </a:r>
          </a:p>
        </p:txBody>
      </p:sp>
      <p:sp>
        <p:nvSpPr>
          <p:cNvPr id="11" name="TextBox 10">
            <a:extLst>
              <a:ext uri="{FF2B5EF4-FFF2-40B4-BE49-F238E27FC236}">
                <a16:creationId xmlns:a16="http://schemas.microsoft.com/office/drawing/2014/main" id="{FF05E61B-FB3B-896E-7C22-4CCF6BCEA468}"/>
              </a:ext>
            </a:extLst>
          </p:cNvPr>
          <p:cNvSpPr txBox="1"/>
          <p:nvPr/>
        </p:nvSpPr>
        <p:spPr>
          <a:xfrm>
            <a:off x="4836558" y="3486581"/>
            <a:ext cx="6630057" cy="362215"/>
          </a:xfrm>
          <a:prstGeom prst="rect">
            <a:avLst/>
          </a:prstGeom>
          <a:noFill/>
        </p:spPr>
        <p:txBody>
          <a:bodyPr wrap="square" rtlCol="0">
            <a:spAutoFit/>
          </a:bodyPr>
          <a:lstStyle>
            <a:defPPr>
              <a:defRPr lang="en-US"/>
            </a:defPPr>
            <a:lvl1pPr>
              <a:lnSpc>
                <a:spcPct val="107000"/>
              </a:lnSpc>
              <a:spcAft>
                <a:spcPts val="800"/>
              </a:spcAft>
              <a:defRPr b="1">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dirty="0">
                <a:solidFill>
                  <a:schemeClr val="bg2">
                    <a:lumMod val="50000"/>
                  </a:schemeClr>
                </a:solidFill>
              </a:rPr>
              <a:t>C) </a:t>
            </a:r>
            <a:r>
              <a:rPr lang="en-US" b="0" dirty="0">
                <a:solidFill>
                  <a:schemeClr val="bg2">
                    <a:lumMod val="50000"/>
                  </a:schemeClr>
                </a:solidFill>
              </a:rPr>
              <a:t>Begin looking for another job without addressing the issue. </a:t>
            </a:r>
          </a:p>
        </p:txBody>
      </p:sp>
      <p:sp>
        <p:nvSpPr>
          <p:cNvPr id="28" name="TextBox 27">
            <a:extLst>
              <a:ext uri="{FF2B5EF4-FFF2-40B4-BE49-F238E27FC236}">
                <a16:creationId xmlns:a16="http://schemas.microsoft.com/office/drawing/2014/main" id="{E79907A9-B538-9739-A348-C20DF8DEE81F}"/>
              </a:ext>
            </a:extLst>
          </p:cNvPr>
          <p:cNvSpPr txBox="1"/>
          <p:nvPr/>
        </p:nvSpPr>
        <p:spPr>
          <a:xfrm>
            <a:off x="549181" y="4005245"/>
            <a:ext cx="2880399" cy="707822"/>
          </a:xfrm>
          <a:prstGeom prst="rect">
            <a:avLst/>
          </a:prstGeom>
          <a:solidFill>
            <a:srgbClr val="FF6700"/>
          </a:solidFill>
          <a:ln>
            <a:solidFill>
              <a:srgbClr val="FF6700"/>
            </a:solidFill>
          </a:ln>
        </p:spPr>
        <p:txBody>
          <a:bodyPr wrap="square">
            <a:spAutoFit/>
          </a:bodyPr>
          <a:lstStyle/>
          <a:p>
            <a:pPr marL="0" marR="0" algn="ctr">
              <a:lnSpc>
                <a:spcPct val="107000"/>
              </a:lnSpc>
              <a:spcBef>
                <a:spcPts val="0"/>
              </a:spcBef>
              <a:spcAft>
                <a:spcPts val="800"/>
              </a:spcAft>
            </a:pPr>
            <a:r>
              <a:rPr lang="en-US" sz="3800" dirty="0">
                <a:solidFill>
                  <a:schemeClr val="bg1"/>
                </a:solidFill>
                <a:effectLst/>
                <a:latin typeface="Fave Script Bold Pro" panose="020F0502020204030204" pitchFamily="2" charset="0"/>
                <a:ea typeface="Calibri" panose="020F0502020204030204" pitchFamily="34" charset="0"/>
                <a:cs typeface="Times New Roman" panose="02020603050405020304" pitchFamily="18" charset="0"/>
              </a:rPr>
              <a:t>What should you do?</a:t>
            </a:r>
          </a:p>
        </p:txBody>
      </p:sp>
      <p:cxnSp>
        <p:nvCxnSpPr>
          <p:cNvPr id="34" name="Straight Arrow Connector 33">
            <a:extLst>
              <a:ext uri="{FF2B5EF4-FFF2-40B4-BE49-F238E27FC236}">
                <a16:creationId xmlns:a16="http://schemas.microsoft.com/office/drawing/2014/main" id="{FD680C7A-5360-A49D-06B4-8D9B46E5B0B3}"/>
              </a:ext>
            </a:extLst>
          </p:cNvPr>
          <p:cNvCxnSpPr>
            <a:cxnSpLocks/>
          </p:cNvCxnSpPr>
          <p:nvPr/>
        </p:nvCxnSpPr>
        <p:spPr>
          <a:xfrm flipV="1">
            <a:off x="1939944" y="5358174"/>
            <a:ext cx="0" cy="1493252"/>
          </a:xfrm>
          <a:prstGeom prst="straightConnector1">
            <a:avLst/>
          </a:prstGeom>
          <a:ln w="1746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7BB9F5B-2697-CBC3-9E12-4337C61ACA76}"/>
              </a:ext>
            </a:extLst>
          </p:cNvPr>
          <p:cNvSpPr/>
          <p:nvPr/>
        </p:nvSpPr>
        <p:spPr>
          <a:xfrm>
            <a:off x="6455343" y="6394150"/>
            <a:ext cx="45719" cy="457276"/>
          </a:xfrm>
          <a:prstGeom prst="rect">
            <a:avLst/>
          </a:prstGeom>
          <a:solidFill>
            <a:srgbClr val="FF67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4BB9B5D-8408-F9A8-22C8-16A5FD3917CB}"/>
              </a:ext>
            </a:extLst>
          </p:cNvPr>
          <p:cNvSpPr txBox="1"/>
          <p:nvPr/>
        </p:nvSpPr>
        <p:spPr>
          <a:xfrm>
            <a:off x="5024086" y="6017447"/>
            <a:ext cx="2908232" cy="369332"/>
          </a:xfrm>
          <a:prstGeom prst="rect">
            <a:avLst/>
          </a:prstGeom>
          <a:solidFill>
            <a:schemeClr val="bg1">
              <a:lumMod val="95000"/>
            </a:schemeClr>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2200" dirty="0">
                <a:solidFill>
                  <a:srgbClr val="87B316"/>
                </a:solidFill>
                <a:latin typeface="Bahnschrift SemiBold Condensed" panose="020B0502040204020203" pitchFamily="34" charset="0"/>
              </a:rPr>
              <a:t>REPORTING CONCERNS</a:t>
            </a:r>
          </a:p>
        </p:txBody>
      </p:sp>
      <p:pic>
        <p:nvPicPr>
          <p:cNvPr id="5" name="Picture 4" descr="A black and white logo&#10;&#10;Description automatically generated">
            <a:extLst>
              <a:ext uri="{FF2B5EF4-FFF2-40B4-BE49-F238E27FC236}">
                <a16:creationId xmlns:a16="http://schemas.microsoft.com/office/drawing/2014/main" id="{9EF769CA-85B1-8CDD-6CE0-083F3D257272}"/>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Tree>
    <p:extLst>
      <p:ext uri="{BB962C8B-B14F-4D97-AF65-F5344CB8AC3E}">
        <p14:creationId xmlns:p14="http://schemas.microsoft.com/office/powerpoint/2010/main" val="391791885"/>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E2C16-1C1A-04C3-36AE-B7B884ACC5F9}"/>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0" y="-41"/>
            <a:ext cx="12191999" cy="6852745"/>
          </a:xfrm>
          <a:prstGeom prst="rect">
            <a:avLst/>
          </a:prstGeom>
        </p:spPr>
      </p:pic>
      <p:cxnSp>
        <p:nvCxnSpPr>
          <p:cNvPr id="38" name="Straight Arrow Connector 37">
            <a:extLst>
              <a:ext uri="{FF2B5EF4-FFF2-40B4-BE49-F238E27FC236}">
                <a16:creationId xmlns:a16="http://schemas.microsoft.com/office/drawing/2014/main" id="{63DA19EE-AA3E-C206-4266-F277CA6658C6}"/>
              </a:ext>
            </a:extLst>
          </p:cNvPr>
          <p:cNvCxnSpPr>
            <a:cxnSpLocks/>
          </p:cNvCxnSpPr>
          <p:nvPr/>
        </p:nvCxnSpPr>
        <p:spPr>
          <a:xfrm>
            <a:off x="3506055" y="3157601"/>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451E7488-2D3C-CEE6-E012-A22197AEFEBC}"/>
              </a:ext>
            </a:extLst>
          </p:cNvPr>
          <p:cNvSpPr/>
          <p:nvPr/>
        </p:nvSpPr>
        <p:spPr>
          <a:xfrm>
            <a:off x="4649566" y="630935"/>
            <a:ext cx="7393079" cy="4920587"/>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88DCACEC-1C21-9C2B-1C7F-2BE3CDC4A08E}"/>
              </a:ext>
            </a:extLst>
          </p:cNvPr>
          <p:cNvSpPr txBox="1"/>
          <p:nvPr/>
        </p:nvSpPr>
        <p:spPr>
          <a:xfrm>
            <a:off x="4673801" y="831450"/>
            <a:ext cx="7304442" cy="721480"/>
          </a:xfrm>
          <a:prstGeom prst="rect">
            <a:avLst/>
          </a:prstGeom>
          <a:noFill/>
        </p:spPr>
        <p:txBody>
          <a:bodyPr wrap="square" rtlCol="0">
            <a:spAutoFit/>
          </a:bodyPr>
          <a:lstStyle>
            <a:defPPr>
              <a:defRPr lang="en-US"/>
            </a:defPPr>
            <a:lvl1pPr marR="0" algn="ctr">
              <a:lnSpc>
                <a:spcPct val="107000"/>
              </a:lnSpc>
              <a:spcBef>
                <a:spcPts val="0"/>
              </a:spcBef>
              <a:spcAft>
                <a:spcPts val="800"/>
              </a:spcAft>
              <a:defRPr sz="240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defRPr>
            </a:lvl1pPr>
          </a:lstStyle>
          <a:p>
            <a:r>
              <a:rPr lang="en-US" sz="2000" dirty="0"/>
              <a:t>Document the change in hours and any related incidents,</a:t>
            </a:r>
            <a:br>
              <a:rPr lang="en-US" sz="2000" dirty="0"/>
            </a:br>
            <a:r>
              <a:rPr lang="en-US" sz="2000" dirty="0"/>
              <a:t>then approach HR or relevant authorities in the organization.</a:t>
            </a:r>
            <a:endParaRPr lang="en-US" sz="2200" dirty="0"/>
          </a:p>
        </p:txBody>
      </p:sp>
      <p:cxnSp>
        <p:nvCxnSpPr>
          <p:cNvPr id="34" name="Straight Arrow Connector 33">
            <a:extLst>
              <a:ext uri="{FF2B5EF4-FFF2-40B4-BE49-F238E27FC236}">
                <a16:creationId xmlns:a16="http://schemas.microsoft.com/office/drawing/2014/main" id="{FD680C7A-5360-A49D-06B4-8D9B46E5B0B3}"/>
              </a:ext>
            </a:extLst>
          </p:cNvPr>
          <p:cNvCxnSpPr>
            <a:cxnSpLocks/>
          </p:cNvCxnSpPr>
          <p:nvPr/>
        </p:nvCxnSpPr>
        <p:spPr>
          <a:xfrm flipV="1">
            <a:off x="1958232" y="5364748"/>
            <a:ext cx="0" cy="1493252"/>
          </a:xfrm>
          <a:prstGeom prst="straightConnector1">
            <a:avLst/>
          </a:prstGeom>
          <a:ln w="1746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7BB9F5B-2697-CBC3-9E12-4337C61ACA76}"/>
              </a:ext>
            </a:extLst>
          </p:cNvPr>
          <p:cNvSpPr/>
          <p:nvPr/>
        </p:nvSpPr>
        <p:spPr>
          <a:xfrm>
            <a:off x="6455343" y="6394150"/>
            <a:ext cx="45719" cy="457276"/>
          </a:xfrm>
          <a:prstGeom prst="rect">
            <a:avLst/>
          </a:prstGeom>
          <a:solidFill>
            <a:srgbClr val="FF67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04E5F60-C9AC-62C2-45CA-A1EB3C25B59B}"/>
              </a:ext>
            </a:extLst>
          </p:cNvPr>
          <p:cNvSpPr/>
          <p:nvPr/>
        </p:nvSpPr>
        <p:spPr>
          <a:xfrm>
            <a:off x="5011641" y="1736466"/>
            <a:ext cx="6628763" cy="337972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US" dirty="0">
              <a:solidFill>
                <a:schemeClr val="tx1"/>
              </a:solidFill>
              <a:latin typeface="Bahnschrift Light SemiCondensed" panose="020B0502040204020203" pitchFamily="34" charset="0"/>
            </a:endParaRPr>
          </a:p>
        </p:txBody>
      </p:sp>
      <p:sp>
        <p:nvSpPr>
          <p:cNvPr id="5" name="Rectangle 4">
            <a:extLst>
              <a:ext uri="{FF2B5EF4-FFF2-40B4-BE49-F238E27FC236}">
                <a16:creationId xmlns:a16="http://schemas.microsoft.com/office/drawing/2014/main" id="{8DAE2A9D-27D0-83E7-A956-3A5098160BCD}"/>
              </a:ext>
            </a:extLst>
          </p:cNvPr>
          <p:cNvSpPr/>
          <p:nvPr/>
        </p:nvSpPr>
        <p:spPr>
          <a:xfrm>
            <a:off x="5060524" y="1753445"/>
            <a:ext cx="6459251" cy="35144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500" dirty="0">
                <a:solidFill>
                  <a:schemeClr val="tx1"/>
                </a:solidFill>
                <a:latin typeface="Bahnschrift Light SemiCondensed" panose="020B0502040204020203" pitchFamily="34" charset="0"/>
              </a:rPr>
              <a:t>The core issue is the potential violation of labor laws regarding retaliation against employees who report safety or other workplace concerns. It's crucial for employees to feel safe when raising concerns about workplace safety without fearing retaliation.</a:t>
            </a:r>
          </a:p>
          <a:p>
            <a:r>
              <a:rPr lang="en-US" sz="1500" dirty="0">
                <a:solidFill>
                  <a:schemeClr val="tx1"/>
                </a:solidFill>
                <a:latin typeface="Bahnschrift Light SemiCondensed" panose="020B0502040204020203" pitchFamily="34" charset="0"/>
              </a:rPr>
              <a:t> </a:t>
            </a:r>
          </a:p>
          <a:p>
            <a:r>
              <a:rPr lang="en-US" sz="1500" dirty="0">
                <a:solidFill>
                  <a:schemeClr val="tx1"/>
                </a:solidFill>
                <a:latin typeface="Bahnschrift Light SemiCondensed" panose="020B0502040204020203" pitchFamily="34" charset="0"/>
              </a:rPr>
              <a:t>Documenting any changes in your working hours or conditions can provide a record of events, which is useful when discussing the matter with HR or another authority. By approaching HR, you're also using the internal channels available within the organization to address potential issues, ensuring that concerns are handled formally and fairly.</a:t>
            </a:r>
          </a:p>
          <a:p>
            <a:r>
              <a:rPr lang="en-US" sz="1500" dirty="0">
                <a:solidFill>
                  <a:schemeClr val="tx1"/>
                </a:solidFill>
                <a:latin typeface="Bahnschrift Light SemiCondensed" panose="020B0502040204020203" pitchFamily="34" charset="0"/>
              </a:rPr>
              <a:t> </a:t>
            </a:r>
          </a:p>
          <a:p>
            <a:r>
              <a:rPr lang="en-US" sz="1500" dirty="0">
                <a:solidFill>
                  <a:schemeClr val="tx1"/>
                </a:solidFill>
                <a:latin typeface="Bahnschrift Light SemiCondensed" panose="020B0502040204020203" pitchFamily="34" charset="0"/>
              </a:rPr>
              <a:t>Retaliation for reporting safety or other workplace concerns can be against labor laws in many jurisdictions, so it's essential to approach the situation with documented evidence and seek a resolution through proper channels.</a:t>
            </a:r>
            <a:br>
              <a:rPr lang="en-US" sz="1500" dirty="0">
                <a:solidFill>
                  <a:schemeClr val="tx1"/>
                </a:solidFill>
                <a:latin typeface="Bahnschrift Light SemiCondensed" panose="020B0502040204020203" pitchFamily="34" charset="0"/>
              </a:rPr>
            </a:br>
            <a:endParaRPr lang="en-US" sz="1500" dirty="0">
              <a:solidFill>
                <a:schemeClr val="tx1"/>
              </a:solidFill>
              <a:latin typeface="Bahnschrift Light SemiCondensed" panose="020B0502040204020203" pitchFamily="34" charset="0"/>
            </a:endParaRPr>
          </a:p>
        </p:txBody>
      </p:sp>
      <p:sp>
        <p:nvSpPr>
          <p:cNvPr id="6" name="Rectangle 5">
            <a:extLst>
              <a:ext uri="{FF2B5EF4-FFF2-40B4-BE49-F238E27FC236}">
                <a16:creationId xmlns:a16="http://schemas.microsoft.com/office/drawing/2014/main" id="{9DECEC2B-1EDE-CBAD-619B-63D612300666}"/>
              </a:ext>
            </a:extLst>
          </p:cNvPr>
          <p:cNvSpPr/>
          <p:nvPr/>
        </p:nvSpPr>
        <p:spPr>
          <a:xfrm>
            <a:off x="286872" y="1050338"/>
            <a:ext cx="3409852" cy="4133116"/>
          </a:xfrm>
          <a:prstGeom prst="rect">
            <a:avLst/>
          </a:prstGeom>
          <a:solidFill>
            <a:schemeClr val="bg1">
              <a:lumMod val="95000"/>
            </a:schemeClr>
          </a:solidFill>
          <a:ln w="857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5BCC2E6-0D73-38CB-79A7-7DB223CC1511}"/>
              </a:ext>
            </a:extLst>
          </p:cNvPr>
          <p:cNvSpPr txBox="1"/>
          <p:nvPr/>
        </p:nvSpPr>
        <p:spPr>
          <a:xfrm>
            <a:off x="5024086" y="6017447"/>
            <a:ext cx="2908232" cy="369332"/>
          </a:xfrm>
          <a:prstGeom prst="rect">
            <a:avLst/>
          </a:prstGeom>
          <a:solidFill>
            <a:schemeClr val="bg1">
              <a:lumMod val="95000"/>
            </a:schemeClr>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2200" dirty="0">
                <a:solidFill>
                  <a:srgbClr val="87B316"/>
                </a:solidFill>
                <a:latin typeface="Bahnschrift SemiBold Condensed" panose="020B0502040204020203" pitchFamily="34" charset="0"/>
              </a:rPr>
              <a:t>REPORTING CONCERNS</a:t>
            </a:r>
          </a:p>
        </p:txBody>
      </p:sp>
      <p:sp>
        <p:nvSpPr>
          <p:cNvPr id="4" name="TextBox 3">
            <a:extLst>
              <a:ext uri="{FF2B5EF4-FFF2-40B4-BE49-F238E27FC236}">
                <a16:creationId xmlns:a16="http://schemas.microsoft.com/office/drawing/2014/main" id="{89358F00-F450-F182-6B82-0E544F17B099}"/>
              </a:ext>
            </a:extLst>
          </p:cNvPr>
          <p:cNvSpPr txBox="1"/>
          <p:nvPr/>
        </p:nvSpPr>
        <p:spPr>
          <a:xfrm>
            <a:off x="343008" y="1359879"/>
            <a:ext cx="3297576" cy="2308324"/>
          </a:xfrm>
          <a:prstGeom prst="rect">
            <a:avLst/>
          </a:prstGeom>
          <a:noFill/>
        </p:spPr>
        <p:txBody>
          <a:bodyPr wrap="square" rtlCol="0">
            <a:spAutoFit/>
          </a:bodyPr>
          <a:lstStyle/>
          <a:p>
            <a:pPr algn="ctr">
              <a:spcAft>
                <a:spcPts val="800"/>
              </a:spcAft>
            </a:pPr>
            <a:r>
              <a:rPr lang="en-US" dirty="0">
                <a:latin typeface="Bahnschrift Light SemiCondensed" panose="020B0502040204020203" pitchFamily="34" charset="0"/>
              </a:rPr>
              <a:t>After you raise concerns about a lack of safety measures in the warehouse, you are suddenly given fewer hours than your colleagues.  You ask your supervisor to clarify the situation and do not get a satisfactory response. </a:t>
            </a:r>
            <a:endParaRPr lang="en-US" sz="2000" dirty="0">
              <a:latin typeface="Bahnschrift Light SemiCondensed" panose="020B0502040204020203" pitchFamily="34" charset="0"/>
            </a:endParaRPr>
          </a:p>
        </p:txBody>
      </p:sp>
      <p:sp>
        <p:nvSpPr>
          <p:cNvPr id="12" name="TextBox 11">
            <a:extLst>
              <a:ext uri="{FF2B5EF4-FFF2-40B4-BE49-F238E27FC236}">
                <a16:creationId xmlns:a16="http://schemas.microsoft.com/office/drawing/2014/main" id="{E28F4BCA-A3B3-6D76-8CB9-9B22B6AEF34A}"/>
              </a:ext>
            </a:extLst>
          </p:cNvPr>
          <p:cNvSpPr txBox="1"/>
          <p:nvPr/>
        </p:nvSpPr>
        <p:spPr>
          <a:xfrm>
            <a:off x="549181" y="4005245"/>
            <a:ext cx="2880399" cy="707822"/>
          </a:xfrm>
          <a:prstGeom prst="rect">
            <a:avLst/>
          </a:prstGeom>
          <a:solidFill>
            <a:srgbClr val="FF6700"/>
          </a:solidFill>
          <a:ln>
            <a:solidFill>
              <a:srgbClr val="FF6700"/>
            </a:solidFill>
          </a:ln>
        </p:spPr>
        <p:txBody>
          <a:bodyPr wrap="square">
            <a:spAutoFit/>
          </a:bodyPr>
          <a:lstStyle/>
          <a:p>
            <a:pPr marL="0" marR="0" algn="ctr">
              <a:lnSpc>
                <a:spcPct val="107000"/>
              </a:lnSpc>
              <a:spcBef>
                <a:spcPts val="0"/>
              </a:spcBef>
              <a:spcAft>
                <a:spcPts val="800"/>
              </a:spcAft>
            </a:pPr>
            <a:r>
              <a:rPr lang="en-US" sz="3800" dirty="0">
                <a:solidFill>
                  <a:schemeClr val="bg1"/>
                </a:solidFill>
                <a:effectLst/>
                <a:latin typeface="Fave Script Bold Pro" panose="020F0502020204030204" pitchFamily="2" charset="0"/>
                <a:ea typeface="Calibri" panose="020F0502020204030204" pitchFamily="34" charset="0"/>
                <a:cs typeface="Times New Roman" panose="02020603050405020304" pitchFamily="18" charset="0"/>
              </a:rPr>
              <a:t>What should you do?</a:t>
            </a:r>
          </a:p>
        </p:txBody>
      </p:sp>
      <p:pic>
        <p:nvPicPr>
          <p:cNvPr id="7" name="Picture 6" descr="A black and white logo&#10;&#10;Description automatically generated">
            <a:extLst>
              <a:ext uri="{FF2B5EF4-FFF2-40B4-BE49-F238E27FC236}">
                <a16:creationId xmlns:a16="http://schemas.microsoft.com/office/drawing/2014/main" id="{D893A1B5-0D96-3652-72FF-7BB27A516A56}"/>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Tree>
    <p:extLst>
      <p:ext uri="{BB962C8B-B14F-4D97-AF65-F5344CB8AC3E}">
        <p14:creationId xmlns:p14="http://schemas.microsoft.com/office/powerpoint/2010/main" val="248102685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bg/>
                                          </p:spTgt>
                                        </p:tgtEl>
                                        <p:attrNameLst>
                                          <p:attrName>style.visibility</p:attrName>
                                        </p:attrNameLst>
                                      </p:cBhvr>
                                      <p:to>
                                        <p:strVal val="visible"/>
                                      </p:to>
                                    </p:set>
                                    <p:animEffect transition="in" filter="wipe(left)">
                                      <p:cBhvr>
                                        <p:cTn id="19" dur="500"/>
                                        <p:tgtEl>
                                          <p:spTgt spid="8">
                                            <p:bg/>
                                          </p:spTgt>
                                        </p:tgtEl>
                                      </p:cBhvr>
                                    </p:animEffect>
                                  </p:childTnLst>
                                </p:cTn>
                              </p:par>
                            </p:childTnLst>
                          </p:cTn>
                        </p:par>
                        <p:par>
                          <p:cTn id="20" fill="hold">
                            <p:stCondLst>
                              <p:cond delay="2000"/>
                            </p:stCondLst>
                            <p:childTnLst>
                              <p:par>
                                <p:cTn id="21" presetID="22" presetClass="entr" presetSubtype="8" fill="hold" grpId="0" nodeType="afterEffect" nodePh="1">
                                  <p:stCondLst>
                                    <p:cond delay="0"/>
                                  </p:stCondLst>
                                  <p:endCondLst>
                                    <p:cond evt="begin" delay="0">
                                      <p:tn val="21"/>
                                    </p:cond>
                                  </p:end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50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left)">
                                      <p:cBhvr>
                                        <p:cTn id="27" dur="1000"/>
                                        <p:tgtEl>
                                          <p:spTgt spid="5">
                                            <p:txEl>
                                              <p:pRg st="0" end="0"/>
                                            </p:txEl>
                                          </p:spTgt>
                                        </p:tgtEl>
                                      </p:cBhvr>
                                    </p:animEffect>
                                  </p:childTnLst>
                                </p:cTn>
                              </p:par>
                            </p:childTnLst>
                          </p:cTn>
                        </p:par>
                        <p:par>
                          <p:cTn id="28" fill="hold">
                            <p:stCondLst>
                              <p:cond delay="4000"/>
                            </p:stCondLst>
                            <p:childTnLst>
                              <p:par>
                                <p:cTn id="29" presetID="22" presetClass="entr" presetSubtype="8" fill="hold" grpId="0" nodeType="afterEffect">
                                  <p:stCondLst>
                                    <p:cond delay="500"/>
                                  </p:stCondLst>
                                  <p:childTnLst>
                                    <p:set>
                                      <p:cBhvr>
                                        <p:cTn id="30" dur="1" fill="hold">
                                          <p:stCondLst>
                                            <p:cond delay="0"/>
                                          </p:stCondLst>
                                        </p:cTn>
                                        <p:tgtEl>
                                          <p:spTgt spid="5">
                                            <p:txEl>
                                              <p:pRg st="1" end="1"/>
                                            </p:txEl>
                                          </p:spTgt>
                                        </p:tgtEl>
                                        <p:attrNameLst>
                                          <p:attrName>style.visibility</p:attrName>
                                        </p:attrNameLst>
                                      </p:cBhvr>
                                      <p:to>
                                        <p:strVal val="visible"/>
                                      </p:to>
                                    </p:set>
                                    <p:animEffect transition="in" filter="wipe(left)">
                                      <p:cBhvr>
                                        <p:cTn id="31" dur="1000"/>
                                        <p:tgtEl>
                                          <p:spTgt spid="5">
                                            <p:txEl>
                                              <p:pRg st="1" end="1"/>
                                            </p:txEl>
                                          </p:spTgt>
                                        </p:tgtEl>
                                      </p:cBhvr>
                                    </p:animEffect>
                                  </p:childTnLst>
                                </p:cTn>
                              </p:par>
                            </p:childTnLst>
                          </p:cTn>
                        </p:par>
                        <p:par>
                          <p:cTn id="32" fill="hold">
                            <p:stCondLst>
                              <p:cond delay="5500"/>
                            </p:stCondLst>
                            <p:childTnLst>
                              <p:par>
                                <p:cTn id="33" presetID="22" presetClass="entr" presetSubtype="8" fill="hold" grpId="0" nodeType="afterEffect">
                                  <p:stCondLst>
                                    <p:cond delay="50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wipe(left)">
                                      <p:cBhvr>
                                        <p:cTn id="35" dur="1000"/>
                                        <p:tgtEl>
                                          <p:spTgt spid="5">
                                            <p:txEl>
                                              <p:pRg st="2" end="2"/>
                                            </p:txEl>
                                          </p:spTgt>
                                        </p:tgtEl>
                                      </p:cBhvr>
                                    </p:animEffect>
                                  </p:childTnLst>
                                </p:cTn>
                              </p:par>
                            </p:childTnLst>
                          </p:cTn>
                        </p:par>
                        <p:par>
                          <p:cTn id="36" fill="hold">
                            <p:stCondLst>
                              <p:cond delay="7000"/>
                            </p:stCondLst>
                            <p:childTnLst>
                              <p:par>
                                <p:cTn id="37" presetID="22" presetClass="entr" presetSubtype="8" fill="hold" grpId="0" nodeType="afterEffect">
                                  <p:stCondLst>
                                    <p:cond delay="500"/>
                                  </p:stCondLst>
                                  <p:childTnLst>
                                    <p:set>
                                      <p:cBhvr>
                                        <p:cTn id="38" dur="1" fill="hold">
                                          <p:stCondLst>
                                            <p:cond delay="0"/>
                                          </p:stCondLst>
                                        </p:cTn>
                                        <p:tgtEl>
                                          <p:spTgt spid="5">
                                            <p:txEl>
                                              <p:pRg st="3" end="3"/>
                                            </p:txEl>
                                          </p:spTgt>
                                        </p:tgtEl>
                                        <p:attrNameLst>
                                          <p:attrName>style.visibility</p:attrName>
                                        </p:attrNameLst>
                                      </p:cBhvr>
                                      <p:to>
                                        <p:strVal val="visible"/>
                                      </p:to>
                                    </p:set>
                                    <p:animEffect transition="in" filter="wipe(left)">
                                      <p:cBhvr>
                                        <p:cTn id="39" dur="1000"/>
                                        <p:tgtEl>
                                          <p:spTgt spid="5">
                                            <p:txEl>
                                              <p:pRg st="3" end="3"/>
                                            </p:txEl>
                                          </p:spTgt>
                                        </p:tgtEl>
                                      </p:cBhvr>
                                    </p:animEffect>
                                  </p:childTnLst>
                                </p:cTn>
                              </p:par>
                            </p:childTnLst>
                          </p:cTn>
                        </p:par>
                        <p:par>
                          <p:cTn id="40" fill="hold">
                            <p:stCondLst>
                              <p:cond delay="8500"/>
                            </p:stCondLst>
                            <p:childTnLst>
                              <p:par>
                                <p:cTn id="41" presetID="22" presetClass="entr" presetSubtype="8" fill="hold" grpId="0" nodeType="afterEffect">
                                  <p:stCondLst>
                                    <p:cond delay="500"/>
                                  </p:stCondLst>
                                  <p:childTnLst>
                                    <p:set>
                                      <p:cBhvr>
                                        <p:cTn id="42" dur="1" fill="hold">
                                          <p:stCondLst>
                                            <p:cond delay="0"/>
                                          </p:stCondLst>
                                        </p:cTn>
                                        <p:tgtEl>
                                          <p:spTgt spid="5">
                                            <p:txEl>
                                              <p:pRg st="4" end="4"/>
                                            </p:txEl>
                                          </p:spTgt>
                                        </p:tgtEl>
                                        <p:attrNameLst>
                                          <p:attrName>style.visibility</p:attrName>
                                        </p:attrNameLst>
                                      </p:cBhvr>
                                      <p:to>
                                        <p:strVal val="visible"/>
                                      </p:to>
                                    </p:set>
                                    <p:animEffect transition="in" filter="wipe(left)">
                                      <p:cBhvr>
                                        <p:cTn id="43" dur="1000"/>
                                        <p:tgtEl>
                                          <p:spTgt spid="5">
                                            <p:txEl>
                                              <p:pRg st="4" end="4"/>
                                            </p:txEl>
                                          </p:spTgt>
                                        </p:tgtEl>
                                      </p:cBhvr>
                                    </p:animEffect>
                                  </p:childTnLst>
                                </p:cTn>
                              </p:par>
                            </p:childTnLst>
                          </p:cTn>
                        </p:par>
                        <p:par>
                          <p:cTn id="44" fill="hold">
                            <p:stCondLst>
                              <p:cond delay="10000"/>
                            </p:stCondLst>
                            <p:childTnLst>
                              <p:par>
                                <p:cTn id="45" presetID="22" presetClass="entr" presetSubtype="1"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up)">
                                      <p:cBhvr>
                                        <p:cTn id="47" dur="500"/>
                                        <p:tgtEl>
                                          <p:spTgt spid="4"/>
                                        </p:tgtEl>
                                      </p:cBhvr>
                                    </p:animEffect>
                                  </p:childTnLst>
                                </p:cTn>
                              </p:par>
                            </p:childTnLst>
                          </p:cTn>
                        </p:par>
                        <p:par>
                          <p:cTn id="48" fill="hold">
                            <p:stCondLst>
                              <p:cond delay="10500"/>
                            </p:stCondLst>
                            <p:childTnLst>
                              <p:par>
                                <p:cTn id="49" presetID="22" presetClass="entr" presetSubtype="4"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 grpId="0"/>
      <p:bldP spid="8" grpId="0" build="allAtOnce" animBg="1" autoUpdateAnimBg="0"/>
      <p:bldP spid="5" grpId="0" build="p"/>
      <p:bldP spid="4" grpId="0"/>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billboard on a road">
            <a:extLst>
              <a:ext uri="{FF2B5EF4-FFF2-40B4-BE49-F238E27FC236}">
                <a16:creationId xmlns:a16="http://schemas.microsoft.com/office/drawing/2014/main" id="{E9114D86-5905-2737-E217-C5094776567F}"/>
              </a:ext>
            </a:extLst>
          </p:cNvPr>
          <p:cNvPicPr>
            <a:picLocks noGrp="1" noChangeAspect="1"/>
          </p:cNvPicPr>
          <p:nvPr>
            <p:ph idx="1"/>
          </p:nvPr>
        </p:nvPicPr>
        <p:blipFill>
          <a:blip r:embed="rId2"/>
          <a:stretch>
            <a:fillRect/>
          </a:stretch>
        </p:blipFill>
        <p:spPr>
          <a:xfrm>
            <a:off x="0" y="0"/>
            <a:ext cx="12193327" cy="6857916"/>
          </a:xfrm>
        </p:spPr>
      </p:pic>
      <p:sp>
        <p:nvSpPr>
          <p:cNvPr id="8" name="Rectangle 7">
            <a:extLst>
              <a:ext uri="{FF2B5EF4-FFF2-40B4-BE49-F238E27FC236}">
                <a16:creationId xmlns:a16="http://schemas.microsoft.com/office/drawing/2014/main" id="{0B75AB88-D0C2-E1D8-109B-ADC214B36703}"/>
              </a:ext>
            </a:extLst>
          </p:cNvPr>
          <p:cNvSpPr/>
          <p:nvPr/>
        </p:nvSpPr>
        <p:spPr>
          <a:xfrm>
            <a:off x="2257646" y="497901"/>
            <a:ext cx="7676707" cy="603223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CF9CAD5-F7BA-6461-F0FF-4D5BCD74B7D9}"/>
              </a:ext>
            </a:extLst>
          </p:cNvPr>
          <p:cNvSpPr/>
          <p:nvPr/>
        </p:nvSpPr>
        <p:spPr>
          <a:xfrm>
            <a:off x="3081290" y="1708975"/>
            <a:ext cx="6029417" cy="3439965"/>
          </a:xfrm>
          <a:prstGeom prst="rect">
            <a:avLst/>
          </a:prstGeom>
          <a:noFill/>
          <a:ln>
            <a:noFill/>
          </a:ln>
        </p:spPr>
        <p:style>
          <a:lnRef idx="2">
            <a:schemeClr val="dk1"/>
          </a:lnRef>
          <a:fillRef idx="1">
            <a:schemeClr val="lt1"/>
          </a:fillRef>
          <a:effectRef idx="0">
            <a:schemeClr val="dk1"/>
          </a:effectRef>
          <a:fontRef idx="minor">
            <a:schemeClr val="dk1"/>
          </a:fontRef>
        </p:style>
        <p:txBody>
          <a:bodyPr lIns="91440" tIns="45720" rIns="91440" bIns="45720" rtlCol="0" anchor="ctr" anchorCtr="0"/>
          <a:lstStyle/>
          <a:p>
            <a:pPr algn="ctr">
              <a:lnSpc>
                <a:spcPct val="107000"/>
              </a:lnSpc>
            </a:pPr>
            <a:r>
              <a:rPr lang="en-US" sz="4800" kern="100" dirty="0">
                <a:solidFill>
                  <a:srgbClr val="87B316"/>
                </a:solidFill>
                <a:latin typeface="Bahnschrift SemiBold Condensed" panose="020B0502040204020203" pitchFamily="34" charset="0"/>
                <a:ea typeface="Dotum"/>
                <a:cs typeface="Times New Roman"/>
              </a:rPr>
              <a:t>How does reporting concerns impact the culture within our organization?</a:t>
            </a:r>
          </a:p>
          <a:p>
            <a:pPr marL="742950" marR="0" lvl="1" indent="-285750">
              <a:lnSpc>
                <a:spcPct val="107000"/>
              </a:lnSpc>
              <a:spcBef>
                <a:spcPts val="0"/>
              </a:spcBef>
              <a:spcAft>
                <a:spcPts val="800"/>
              </a:spcAft>
              <a:buFont typeface="Courier New" panose="02070309020205020404" pitchFamily="49" charset="0"/>
              <a:buChar char="o"/>
            </a:pPr>
            <a:endParaRPr lang="en-US" sz="1100" b="1" kern="100" dirty="0">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pic>
        <p:nvPicPr>
          <p:cNvPr id="7" name="Picture 6" descr="A black and white logo&#10;&#10;Description automatically generated">
            <a:extLst>
              <a:ext uri="{FF2B5EF4-FFF2-40B4-BE49-F238E27FC236}">
                <a16:creationId xmlns:a16="http://schemas.microsoft.com/office/drawing/2014/main" id="{5479A484-032F-D116-4296-100D032585CD}"/>
              </a:ext>
            </a:extLst>
          </p:cNvPr>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514258" y="1279021"/>
            <a:ext cx="4299873" cy="4299873"/>
          </a:xfrm>
          <a:prstGeom prst="rect">
            <a:avLst/>
          </a:prstGeom>
        </p:spPr>
      </p:pic>
    </p:spTree>
    <p:extLst>
      <p:ext uri="{BB962C8B-B14F-4D97-AF65-F5344CB8AC3E}">
        <p14:creationId xmlns:p14="http://schemas.microsoft.com/office/powerpoint/2010/main" val="3689467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billboard on a road">
            <a:extLst>
              <a:ext uri="{FF2B5EF4-FFF2-40B4-BE49-F238E27FC236}">
                <a16:creationId xmlns:a16="http://schemas.microsoft.com/office/drawing/2014/main" id="{E9114D86-5905-2737-E217-C5094776567F}"/>
              </a:ext>
            </a:extLst>
          </p:cNvPr>
          <p:cNvPicPr>
            <a:picLocks noGrp="1" noChangeAspect="1"/>
          </p:cNvPicPr>
          <p:nvPr>
            <p:ph idx="1"/>
          </p:nvPr>
        </p:nvPicPr>
        <p:blipFill>
          <a:blip r:embed="rId3"/>
          <a:stretch>
            <a:fillRect/>
          </a:stretch>
        </p:blipFill>
        <p:spPr>
          <a:xfrm>
            <a:off x="-663" y="836"/>
            <a:ext cx="12193327" cy="6857916"/>
          </a:xfrm>
        </p:spPr>
      </p:pic>
      <p:sp>
        <p:nvSpPr>
          <p:cNvPr id="8" name="Rectangle 7">
            <a:extLst>
              <a:ext uri="{FF2B5EF4-FFF2-40B4-BE49-F238E27FC236}">
                <a16:creationId xmlns:a16="http://schemas.microsoft.com/office/drawing/2014/main" id="{0B75AB88-D0C2-E1D8-109B-ADC214B36703}"/>
              </a:ext>
            </a:extLst>
          </p:cNvPr>
          <p:cNvSpPr/>
          <p:nvPr/>
        </p:nvSpPr>
        <p:spPr>
          <a:xfrm>
            <a:off x="375986" y="270148"/>
            <a:ext cx="11419973" cy="61160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CF9CAD5-F7BA-6461-F0FF-4D5BCD74B7D9}"/>
              </a:ext>
            </a:extLst>
          </p:cNvPr>
          <p:cNvSpPr/>
          <p:nvPr/>
        </p:nvSpPr>
        <p:spPr>
          <a:xfrm>
            <a:off x="385672" y="195325"/>
            <a:ext cx="11420656" cy="1136921"/>
          </a:xfrm>
          <a:prstGeom prst="rect">
            <a:avLst/>
          </a:prstGeom>
          <a:no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pPr algn="ctr">
              <a:lnSpc>
                <a:spcPct val="107000"/>
              </a:lnSpc>
            </a:pPr>
            <a:r>
              <a:rPr lang="en-US" kern="100" dirty="0">
                <a:latin typeface="Bahnschrift SemiBold Condensed" panose="020B0502040204020203" pitchFamily="34" charset="0"/>
                <a:ea typeface="Dotum"/>
                <a:cs typeface="Times New Roman"/>
              </a:rPr>
              <a:t> </a:t>
            </a:r>
            <a:br>
              <a:rPr lang="en-US" sz="5400" kern="100" dirty="0">
                <a:solidFill>
                  <a:srgbClr val="87B316"/>
                </a:solidFill>
                <a:latin typeface="Bahnschrift SemiBold Condensed" panose="020B0502040204020203" pitchFamily="34" charset="0"/>
                <a:ea typeface="Dotum"/>
                <a:cs typeface="Times New Roman"/>
              </a:rPr>
            </a:br>
            <a:r>
              <a:rPr lang="en-US" sz="5400" kern="100" dirty="0">
                <a:solidFill>
                  <a:srgbClr val="87B316"/>
                </a:solidFill>
                <a:latin typeface="Bahnschrift SemiBold Condensed" panose="020B0502040204020203" pitchFamily="34" charset="0"/>
                <a:ea typeface="Dotum"/>
                <a:cs typeface="Times New Roman"/>
              </a:rPr>
              <a:t>HOW TO REPORT A CONCERN</a:t>
            </a:r>
          </a:p>
          <a:p>
            <a:pPr marL="742950" marR="0" lvl="1" indent="-285750">
              <a:lnSpc>
                <a:spcPct val="107000"/>
              </a:lnSpc>
              <a:spcBef>
                <a:spcPts val="0"/>
              </a:spcBef>
              <a:spcAft>
                <a:spcPts val="800"/>
              </a:spcAft>
              <a:buFont typeface="Courier New" panose="02070309020205020404" pitchFamily="49" charset="0"/>
              <a:buChar char="o"/>
            </a:pPr>
            <a:endParaRPr lang="en-US" sz="1100" b="1" kern="100" dirty="0">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pic>
        <p:nvPicPr>
          <p:cNvPr id="2" name="Picture 1" descr="A black and white logo&#10;&#10;Description automatically generated">
            <a:extLst>
              <a:ext uri="{FF2B5EF4-FFF2-40B4-BE49-F238E27FC236}">
                <a16:creationId xmlns:a16="http://schemas.microsoft.com/office/drawing/2014/main" id="{6FA54B19-27A9-907D-4CFD-7628900FB7B1}"/>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
        <p:nvSpPr>
          <p:cNvPr id="3" name="Text Box 2">
            <a:extLst>
              <a:ext uri="{FF2B5EF4-FFF2-40B4-BE49-F238E27FC236}">
                <a16:creationId xmlns:a16="http://schemas.microsoft.com/office/drawing/2014/main" id="{A2DD4687-B568-AF0D-24D6-33450A4ACD20}"/>
              </a:ext>
            </a:extLst>
          </p:cNvPr>
          <p:cNvSpPr txBox="1">
            <a:spLocks noChangeArrowheads="1"/>
          </p:cNvSpPr>
          <p:nvPr/>
        </p:nvSpPr>
        <p:spPr bwMode="auto">
          <a:xfrm>
            <a:off x="3726180" y="2230530"/>
            <a:ext cx="4739640" cy="1136921"/>
          </a:xfrm>
          <a:prstGeom prst="rect">
            <a:avLst/>
          </a:prstGeom>
          <a:solidFill>
            <a:srgbClr val="FFFFFF"/>
          </a:solidFill>
          <a:ln w="9525">
            <a:noFill/>
            <a:miter lim="800000"/>
            <a:headEnd/>
            <a:tailEnd/>
          </a:ln>
        </p:spPr>
        <p:txBody>
          <a:bodyPr rot="0" vert="horz" wrap="square" lIns="91440" tIns="45720" rIns="91440" bIns="45720" anchor="ctr" anchorCtr="0">
            <a:noAutofit/>
          </a:bodyPr>
          <a:lstStyle/>
          <a:p>
            <a:pPr marL="0" marR="0" algn="ctr">
              <a:lnSpc>
                <a:spcPct val="107000"/>
              </a:lnSpc>
              <a:spcBef>
                <a:spcPts val="0"/>
              </a:spcBef>
              <a:spcAft>
                <a:spcPts val="800"/>
              </a:spcAft>
            </a:pPr>
            <a:r>
              <a:rPr lang="en-US" b="1" kern="100">
                <a:effectLst/>
                <a:latin typeface="Aptos" panose="020B0004020202020204" pitchFamily="34" charset="0"/>
                <a:ea typeface="Aptos" panose="020B0004020202020204" pitchFamily="34" charset="0"/>
                <a:cs typeface="Times New Roman" panose="02020603050405020304" pitchFamily="18" charset="0"/>
              </a:rPr>
              <a:t>Insert Company Specific Information Here</a:t>
            </a:r>
            <a:endParaRPr lang="en-US"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77152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billboard on a road">
            <a:extLst>
              <a:ext uri="{FF2B5EF4-FFF2-40B4-BE49-F238E27FC236}">
                <a16:creationId xmlns:a16="http://schemas.microsoft.com/office/drawing/2014/main" id="{E9114D86-5905-2737-E217-C5094776567F}"/>
              </a:ext>
            </a:extLst>
          </p:cNvPr>
          <p:cNvPicPr>
            <a:picLocks noGrp="1" noChangeAspect="1"/>
          </p:cNvPicPr>
          <p:nvPr>
            <p:ph idx="1"/>
          </p:nvPr>
        </p:nvPicPr>
        <p:blipFill>
          <a:blip r:embed="rId3"/>
          <a:stretch>
            <a:fillRect/>
          </a:stretch>
        </p:blipFill>
        <p:spPr>
          <a:xfrm>
            <a:off x="0" y="0"/>
            <a:ext cx="12193327" cy="6857916"/>
          </a:xfrm>
        </p:spPr>
      </p:pic>
      <p:sp>
        <p:nvSpPr>
          <p:cNvPr id="8" name="Rectangle 7">
            <a:extLst>
              <a:ext uri="{FF2B5EF4-FFF2-40B4-BE49-F238E27FC236}">
                <a16:creationId xmlns:a16="http://schemas.microsoft.com/office/drawing/2014/main" id="{0B75AB88-D0C2-E1D8-109B-ADC214B36703}"/>
              </a:ext>
            </a:extLst>
          </p:cNvPr>
          <p:cNvSpPr/>
          <p:nvPr/>
        </p:nvSpPr>
        <p:spPr>
          <a:xfrm>
            <a:off x="2257646" y="412840"/>
            <a:ext cx="7676707" cy="603223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CF9CAD5-F7BA-6461-F0FF-4D5BCD74B7D9}"/>
              </a:ext>
            </a:extLst>
          </p:cNvPr>
          <p:cNvSpPr/>
          <p:nvPr/>
        </p:nvSpPr>
        <p:spPr>
          <a:xfrm>
            <a:off x="385671" y="1740001"/>
            <a:ext cx="11420656" cy="4102922"/>
          </a:xfrm>
          <a:prstGeom prst="rect">
            <a:avLst/>
          </a:prstGeom>
          <a:no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pPr algn="ctr">
              <a:lnSpc>
                <a:spcPct val="107000"/>
              </a:lnSpc>
            </a:pPr>
            <a:r>
              <a:rPr lang="en-US" kern="100" dirty="0">
                <a:latin typeface="Bahnschrift SemiBold Condensed" panose="020B0502040204020203" pitchFamily="34" charset="0"/>
                <a:ea typeface="Dotum"/>
                <a:cs typeface="Times New Roman"/>
              </a:rPr>
              <a:t> </a:t>
            </a:r>
            <a:br>
              <a:rPr lang="en-US" sz="5400" kern="100" dirty="0">
                <a:solidFill>
                  <a:srgbClr val="87B316"/>
                </a:solidFill>
                <a:latin typeface="Bahnschrift SemiBold Condensed" panose="020B0502040204020203" pitchFamily="34" charset="0"/>
                <a:ea typeface="Dotum"/>
                <a:cs typeface="Times New Roman"/>
              </a:rPr>
            </a:br>
            <a:r>
              <a:rPr lang="en-US" sz="4800" kern="100" dirty="0">
                <a:solidFill>
                  <a:srgbClr val="87B316"/>
                </a:solidFill>
                <a:latin typeface="Bahnschrift SemiBold Condensed" panose="020B0502040204020203" pitchFamily="34" charset="0"/>
                <a:ea typeface="Dotum"/>
                <a:cs typeface="Times New Roman"/>
              </a:rPr>
              <a:t>Thank You </a:t>
            </a:r>
          </a:p>
          <a:p>
            <a:pPr algn="ctr">
              <a:lnSpc>
                <a:spcPct val="107000"/>
              </a:lnSpc>
            </a:pPr>
            <a:r>
              <a:rPr lang="en-US" sz="4800" kern="100" dirty="0">
                <a:solidFill>
                  <a:srgbClr val="87B316"/>
                </a:solidFill>
                <a:latin typeface="Bahnschrift SemiBold Condensed" panose="020B0502040204020203" pitchFamily="34" charset="0"/>
                <a:ea typeface="Dotum"/>
                <a:cs typeface="Times New Roman"/>
              </a:rPr>
              <a:t>For Your </a:t>
            </a:r>
          </a:p>
          <a:p>
            <a:pPr algn="ctr">
              <a:lnSpc>
                <a:spcPct val="107000"/>
              </a:lnSpc>
            </a:pPr>
            <a:r>
              <a:rPr lang="en-US" sz="4800" kern="100" dirty="0">
                <a:solidFill>
                  <a:srgbClr val="87B316"/>
                </a:solidFill>
                <a:latin typeface="Bahnschrift SemiBold Condensed" panose="020B0502040204020203" pitchFamily="34" charset="0"/>
                <a:ea typeface="Dotum"/>
                <a:cs typeface="Times New Roman"/>
              </a:rPr>
              <a:t>Participation!</a:t>
            </a:r>
          </a:p>
          <a:p>
            <a:pPr marL="742950" marR="0" lvl="1" indent="-285750">
              <a:lnSpc>
                <a:spcPct val="107000"/>
              </a:lnSpc>
              <a:spcBef>
                <a:spcPts val="0"/>
              </a:spcBef>
              <a:spcAft>
                <a:spcPts val="800"/>
              </a:spcAft>
              <a:buFont typeface="Courier New" panose="02070309020205020404" pitchFamily="49" charset="0"/>
              <a:buChar char="o"/>
            </a:pPr>
            <a:endParaRPr lang="en-US" sz="1100" b="1" kern="100" dirty="0">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pic>
        <p:nvPicPr>
          <p:cNvPr id="2" name="Picture 1" descr="A black and white logo&#10;&#10;Description automatically generated">
            <a:extLst>
              <a:ext uri="{FF2B5EF4-FFF2-40B4-BE49-F238E27FC236}">
                <a16:creationId xmlns:a16="http://schemas.microsoft.com/office/drawing/2014/main" id="{41A02BBC-82F9-CB3F-60FF-2CD1A790B7A8}"/>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514258" y="1279021"/>
            <a:ext cx="4299873" cy="4299873"/>
          </a:xfrm>
          <a:prstGeom prst="rect">
            <a:avLst/>
          </a:prstGeom>
        </p:spPr>
      </p:pic>
    </p:spTree>
    <p:extLst>
      <p:ext uri="{BB962C8B-B14F-4D97-AF65-F5344CB8AC3E}">
        <p14:creationId xmlns:p14="http://schemas.microsoft.com/office/powerpoint/2010/main" val="1711850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C3636A6-9481-E6C2-D783-166E35F06D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extLst>
      <p:ext uri="{BB962C8B-B14F-4D97-AF65-F5344CB8AC3E}">
        <p14:creationId xmlns:p14="http://schemas.microsoft.com/office/powerpoint/2010/main" val="371475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573733-1EC1-F05F-4C4B-9C7854F79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Picture 4" descr="A black and white logo&#10;&#10;Description automatically generated">
            <a:extLst>
              <a:ext uri="{FF2B5EF4-FFF2-40B4-BE49-F238E27FC236}">
                <a16:creationId xmlns:a16="http://schemas.microsoft.com/office/drawing/2014/main" id="{6778ED4C-3203-D7B7-19ED-249236D07173}"/>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3771899" y="1032710"/>
            <a:ext cx="4648201" cy="4648201"/>
          </a:xfrm>
          <a:prstGeom prst="rect">
            <a:avLst/>
          </a:prstGeom>
        </p:spPr>
      </p:pic>
    </p:spTree>
    <p:extLst>
      <p:ext uri="{BB962C8B-B14F-4D97-AF65-F5344CB8AC3E}">
        <p14:creationId xmlns:p14="http://schemas.microsoft.com/office/powerpoint/2010/main" val="1276327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looking at a person in a bubble&#10;&#10;Description automatically generated">
            <a:extLst>
              <a:ext uri="{FF2B5EF4-FFF2-40B4-BE49-F238E27FC236}">
                <a16:creationId xmlns:a16="http://schemas.microsoft.com/office/drawing/2014/main" id="{9EE2F702-CC93-A6E0-70D6-6C53FEA821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A635A996-5139-8EB7-F627-D0CAA8BCDBBC}"/>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3771899" y="1032710"/>
            <a:ext cx="4648201" cy="4648201"/>
          </a:xfrm>
          <a:prstGeom prst="rect">
            <a:avLst/>
          </a:prstGeom>
        </p:spPr>
      </p:pic>
    </p:spTree>
    <p:extLst>
      <p:ext uri="{BB962C8B-B14F-4D97-AF65-F5344CB8AC3E}">
        <p14:creationId xmlns:p14="http://schemas.microsoft.com/office/powerpoint/2010/main" val="1291096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343EE08-5F7B-F843-2E02-8950C4B527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Picture 2" descr="A black and white logo&#10;&#10;Description automatically generated">
            <a:extLst>
              <a:ext uri="{FF2B5EF4-FFF2-40B4-BE49-F238E27FC236}">
                <a16:creationId xmlns:a16="http://schemas.microsoft.com/office/drawing/2014/main" id="{429C07B8-979D-0235-1982-CFD05EF59405}"/>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3771899" y="1032710"/>
            <a:ext cx="4648201" cy="4648201"/>
          </a:xfrm>
          <a:prstGeom prst="rect">
            <a:avLst/>
          </a:prstGeom>
        </p:spPr>
      </p:pic>
    </p:spTree>
    <p:extLst>
      <p:ext uri="{BB962C8B-B14F-4D97-AF65-F5344CB8AC3E}">
        <p14:creationId xmlns:p14="http://schemas.microsoft.com/office/powerpoint/2010/main" val="3585392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9D18801-81DA-F75B-C56F-D633444F4C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 name="Picture 1" descr="A black and white logo&#10;&#10;Description automatically generated">
            <a:extLst>
              <a:ext uri="{FF2B5EF4-FFF2-40B4-BE49-F238E27FC236}">
                <a16:creationId xmlns:a16="http://schemas.microsoft.com/office/drawing/2014/main" id="{4B2532CD-92B7-EFE9-0DB1-06868B6258A7}"/>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3771899" y="1032710"/>
            <a:ext cx="4648201" cy="4648201"/>
          </a:xfrm>
          <a:prstGeom prst="rect">
            <a:avLst/>
          </a:prstGeom>
        </p:spPr>
      </p:pic>
    </p:spTree>
    <p:extLst>
      <p:ext uri="{BB962C8B-B14F-4D97-AF65-F5344CB8AC3E}">
        <p14:creationId xmlns:p14="http://schemas.microsoft.com/office/powerpoint/2010/main" val="2081981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D208BE6-72BA-82F0-AB32-379527BBC1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38" y="0"/>
            <a:ext cx="12218738" cy="6873040"/>
          </a:xfrm>
          <a:prstGeom prst="rect">
            <a:avLst/>
          </a:prstGeom>
        </p:spPr>
      </p:pic>
      <p:sp>
        <p:nvSpPr>
          <p:cNvPr id="4" name="TextBox 3">
            <a:extLst>
              <a:ext uri="{FF2B5EF4-FFF2-40B4-BE49-F238E27FC236}">
                <a16:creationId xmlns:a16="http://schemas.microsoft.com/office/drawing/2014/main" id="{579671CD-8CEC-89BE-F485-8335887BD7AC}"/>
              </a:ext>
            </a:extLst>
          </p:cNvPr>
          <p:cNvSpPr txBox="1"/>
          <p:nvPr/>
        </p:nvSpPr>
        <p:spPr>
          <a:xfrm>
            <a:off x="4212459" y="2298032"/>
            <a:ext cx="7229572" cy="523220"/>
          </a:xfrm>
          <a:prstGeom prst="rect">
            <a:avLst/>
          </a:prstGeom>
          <a:noFill/>
        </p:spPr>
        <p:txBody>
          <a:bodyPr wrap="square" rtlCol="0">
            <a:spAutoFit/>
          </a:bodyPr>
          <a:lstStyle/>
          <a:p>
            <a:r>
              <a:rPr lang="en-US" sz="2800" dirty="0">
                <a:solidFill>
                  <a:srgbClr val="FF6700"/>
                </a:solidFill>
                <a:latin typeface="Bahnschrift SemiBold" panose="020B0502040204020203" pitchFamily="34" charset="0"/>
              </a:rPr>
              <a:t>Situations and Resolutions</a:t>
            </a:r>
          </a:p>
        </p:txBody>
      </p:sp>
    </p:spTree>
    <p:extLst>
      <p:ext uri="{BB962C8B-B14F-4D97-AF65-F5344CB8AC3E}">
        <p14:creationId xmlns:p14="http://schemas.microsoft.com/office/powerpoint/2010/main" val="811943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E2C16-1C1A-04C3-36AE-B7B884ACC5F9}"/>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0" y="-41"/>
            <a:ext cx="12191999" cy="6852745"/>
          </a:xfrm>
          <a:prstGeom prst="rect">
            <a:avLst/>
          </a:prstGeom>
        </p:spPr>
      </p:pic>
      <p:cxnSp>
        <p:nvCxnSpPr>
          <p:cNvPr id="38" name="Straight Arrow Connector 37">
            <a:extLst>
              <a:ext uri="{FF2B5EF4-FFF2-40B4-BE49-F238E27FC236}">
                <a16:creationId xmlns:a16="http://schemas.microsoft.com/office/drawing/2014/main" id="{63DA19EE-AA3E-C206-4266-F277CA6658C6}"/>
              </a:ext>
            </a:extLst>
          </p:cNvPr>
          <p:cNvCxnSpPr>
            <a:cxnSpLocks/>
          </p:cNvCxnSpPr>
          <p:nvPr/>
        </p:nvCxnSpPr>
        <p:spPr>
          <a:xfrm>
            <a:off x="3316156" y="1884792"/>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531E137-C2B1-C225-80CE-7832805B7123}"/>
              </a:ext>
            </a:extLst>
          </p:cNvPr>
          <p:cNvCxnSpPr>
            <a:cxnSpLocks/>
          </p:cNvCxnSpPr>
          <p:nvPr/>
        </p:nvCxnSpPr>
        <p:spPr>
          <a:xfrm>
            <a:off x="3316156" y="2646792"/>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C59EC3E4-9682-7768-F2EF-285E4C1E24D4}"/>
              </a:ext>
            </a:extLst>
          </p:cNvPr>
          <p:cNvCxnSpPr>
            <a:cxnSpLocks/>
          </p:cNvCxnSpPr>
          <p:nvPr/>
        </p:nvCxnSpPr>
        <p:spPr>
          <a:xfrm>
            <a:off x="3316156" y="3448898"/>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E69D42B-CEAA-EFBA-8F8C-F0EE0143571D}"/>
              </a:ext>
            </a:extLst>
          </p:cNvPr>
          <p:cNvCxnSpPr>
            <a:cxnSpLocks/>
          </p:cNvCxnSpPr>
          <p:nvPr/>
        </p:nvCxnSpPr>
        <p:spPr>
          <a:xfrm>
            <a:off x="3316156" y="4262330"/>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451E7488-2D3C-CEE6-E012-A22197AEFEBC}"/>
              </a:ext>
            </a:extLst>
          </p:cNvPr>
          <p:cNvSpPr/>
          <p:nvPr/>
        </p:nvSpPr>
        <p:spPr>
          <a:xfrm>
            <a:off x="4690512" y="1633616"/>
            <a:ext cx="6742699" cy="454850"/>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3E0E020A-6CFB-3E1E-E032-BBAA84C011BF}"/>
              </a:ext>
            </a:extLst>
          </p:cNvPr>
          <p:cNvSpPr/>
          <p:nvPr/>
        </p:nvSpPr>
        <p:spPr>
          <a:xfrm>
            <a:off x="4690512" y="4014200"/>
            <a:ext cx="6776104" cy="483720"/>
          </a:xfrm>
          <a:prstGeom prst="roundRect">
            <a:avLst/>
          </a:prstGeom>
          <a:solidFill>
            <a:schemeClr val="tx2">
              <a:lumMod val="60000"/>
              <a:lumOff val="40000"/>
            </a:schemeClr>
          </a:solidFill>
          <a:ln w="19050">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D7C5EC20-4D0B-BB4B-B0A8-83ACF3ECE9D8}"/>
              </a:ext>
            </a:extLst>
          </p:cNvPr>
          <p:cNvSpPr/>
          <p:nvPr/>
        </p:nvSpPr>
        <p:spPr>
          <a:xfrm>
            <a:off x="4690513" y="3205976"/>
            <a:ext cx="6776104" cy="483720"/>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6" name="Rectangle: Rounded Corners 15">
            <a:extLst>
              <a:ext uri="{FF2B5EF4-FFF2-40B4-BE49-F238E27FC236}">
                <a16:creationId xmlns:a16="http://schemas.microsoft.com/office/drawing/2014/main" id="{90D4C209-A4D2-CE27-BE14-1FC8840172F4}"/>
              </a:ext>
            </a:extLst>
          </p:cNvPr>
          <p:cNvSpPr/>
          <p:nvPr/>
        </p:nvSpPr>
        <p:spPr>
          <a:xfrm>
            <a:off x="4690512" y="2387023"/>
            <a:ext cx="6776103" cy="497849"/>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CDE0920D-3100-7F57-AADC-372D45C16529}"/>
              </a:ext>
            </a:extLst>
          </p:cNvPr>
          <p:cNvSpPr/>
          <p:nvPr/>
        </p:nvSpPr>
        <p:spPr>
          <a:xfrm>
            <a:off x="286872" y="1050338"/>
            <a:ext cx="3409852" cy="4133116"/>
          </a:xfrm>
          <a:prstGeom prst="rect">
            <a:avLst/>
          </a:prstGeom>
          <a:solidFill>
            <a:schemeClr val="bg1">
              <a:lumMod val="95000"/>
            </a:schemeClr>
          </a:solidFill>
          <a:ln w="857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ED10F00-2C16-76C5-35DA-1112185F65A3}"/>
              </a:ext>
            </a:extLst>
          </p:cNvPr>
          <p:cNvSpPr txBox="1"/>
          <p:nvPr/>
        </p:nvSpPr>
        <p:spPr>
          <a:xfrm>
            <a:off x="427898" y="1755423"/>
            <a:ext cx="3127793" cy="1200329"/>
          </a:xfrm>
          <a:prstGeom prst="rect">
            <a:avLst/>
          </a:prstGeom>
          <a:noFill/>
        </p:spPr>
        <p:txBody>
          <a:bodyPr wrap="square" rtlCol="0">
            <a:spAutoFit/>
          </a:bodyPr>
          <a:lstStyle/>
          <a:p>
            <a:pPr algn="ctr">
              <a:spcAft>
                <a:spcPts val="800"/>
              </a:spcAft>
            </a:pPr>
            <a:r>
              <a:rPr lang="en-US" dirty="0">
                <a:latin typeface="Bahnschrift Light SemiCondensed" panose="020B0502040204020203" pitchFamily="34" charset="0"/>
              </a:rPr>
              <a:t>You become aware of a colleague who constantly harasses and bullies a fellow coworker. </a:t>
            </a:r>
            <a:endParaRPr lang="en-US" sz="2200" dirty="0">
              <a:latin typeface="Bahnschrift Light SemiCondensed" panose="020B0502040204020203" pitchFamily="34" charset="0"/>
            </a:endParaRPr>
          </a:p>
        </p:txBody>
      </p:sp>
      <p:sp>
        <p:nvSpPr>
          <p:cNvPr id="7" name="TextBox 6">
            <a:extLst>
              <a:ext uri="{FF2B5EF4-FFF2-40B4-BE49-F238E27FC236}">
                <a16:creationId xmlns:a16="http://schemas.microsoft.com/office/drawing/2014/main" id="{F1662803-D93E-26E5-4160-D49ADF7E8A23}"/>
              </a:ext>
            </a:extLst>
          </p:cNvPr>
          <p:cNvSpPr txBox="1"/>
          <p:nvPr/>
        </p:nvSpPr>
        <p:spPr>
          <a:xfrm>
            <a:off x="4836558" y="4113606"/>
            <a:ext cx="6633254" cy="313932"/>
          </a:xfrm>
          <a:prstGeom prst="rect">
            <a:avLst/>
          </a:prstGeom>
          <a:noFill/>
        </p:spPr>
        <p:txBody>
          <a:bodyPr wrap="square" rtlCol="0">
            <a:spAutoFit/>
          </a:bodyPr>
          <a:lstStyle/>
          <a:p>
            <a:pPr indent="-457200">
              <a:lnSpc>
                <a:spcPts val="1700"/>
              </a:lnSpc>
              <a:spcAft>
                <a:spcPts val="800"/>
              </a:spcAft>
            </a:pPr>
            <a:r>
              <a:rPr lang="en-US" b="1" dirty="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rPr>
              <a:t>D) </a:t>
            </a:r>
            <a:r>
              <a:rPr lang="en-US" dirty="0">
                <a:solidFill>
                  <a:schemeClr val="bg1"/>
                </a:solidFill>
                <a:latin typeface="Bahnschrift Light SemiCondensed" panose="020B0502040204020203" pitchFamily="34" charset="0"/>
              </a:rPr>
              <a:t>Encourage the targeted coworker to confront the bully directly. </a:t>
            </a:r>
            <a:endParaRPr lang="en-US" dirty="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88DCACEC-1C21-9C2B-1C7F-2BE3CDC4A08E}"/>
              </a:ext>
            </a:extLst>
          </p:cNvPr>
          <p:cNvSpPr txBox="1"/>
          <p:nvPr/>
        </p:nvSpPr>
        <p:spPr>
          <a:xfrm>
            <a:off x="4838068" y="1673265"/>
            <a:ext cx="6628547" cy="362215"/>
          </a:xfrm>
          <a:prstGeom prst="rect">
            <a:avLst/>
          </a:prstGeom>
          <a:noFill/>
        </p:spPr>
        <p:txBody>
          <a:bodyPr wrap="square" rtlCol="0">
            <a:spAutoFit/>
          </a:bodyPr>
          <a:lstStyle/>
          <a:p>
            <a:pPr>
              <a:lnSpc>
                <a:spcPct val="107000"/>
              </a:lnSpc>
              <a:spcAft>
                <a:spcPts val="800"/>
              </a:spcAft>
            </a:pPr>
            <a:r>
              <a:rPr lang="en-US" sz="1800" b="1" dirty="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rPr>
              <a:t>A) </a:t>
            </a:r>
            <a:r>
              <a:rPr lang="en-US" dirty="0">
                <a:solidFill>
                  <a:schemeClr val="bg1"/>
                </a:solidFill>
                <a:latin typeface="Bahnschrift Light SemiCondensed" panose="020B0502040204020203" pitchFamily="34" charset="0"/>
              </a:rPr>
              <a:t>Ignore the situation and let the involved parties handle it themselves.</a:t>
            </a:r>
          </a:p>
        </p:txBody>
      </p:sp>
      <p:sp>
        <p:nvSpPr>
          <p:cNvPr id="10" name="TextBox 9">
            <a:extLst>
              <a:ext uri="{FF2B5EF4-FFF2-40B4-BE49-F238E27FC236}">
                <a16:creationId xmlns:a16="http://schemas.microsoft.com/office/drawing/2014/main" id="{24CEB3C7-3616-8231-A3EF-4A4E5A77D6F2}"/>
              </a:ext>
            </a:extLst>
          </p:cNvPr>
          <p:cNvSpPr txBox="1"/>
          <p:nvPr/>
        </p:nvSpPr>
        <p:spPr>
          <a:xfrm>
            <a:off x="4838068" y="2509024"/>
            <a:ext cx="6595143" cy="297517"/>
          </a:xfrm>
          <a:prstGeom prst="rect">
            <a:avLst/>
          </a:prstGeom>
          <a:noFill/>
        </p:spPr>
        <p:txBody>
          <a:bodyPr wrap="square" rtlCol="0">
            <a:spAutoFit/>
          </a:bodyPr>
          <a:lstStyle/>
          <a:p>
            <a:pPr>
              <a:lnSpc>
                <a:spcPts val="1600"/>
              </a:lnSpc>
              <a:spcAft>
                <a:spcPts val="800"/>
              </a:spcAft>
            </a:pPr>
            <a:r>
              <a:rPr lang="en-US" sz="1800" b="1" dirty="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rPr>
              <a:t>B) </a:t>
            </a:r>
            <a:r>
              <a:rPr lang="en-US" dirty="0">
                <a:solidFill>
                  <a:schemeClr val="bg1"/>
                </a:solidFill>
                <a:latin typeface="Bahnschrift Light SemiCondensed" panose="020B0502040204020203" pitchFamily="34" charset="0"/>
              </a:rPr>
              <a:t>Confront the colleague and ask them to stop the harassing behavior.</a:t>
            </a:r>
            <a:endParaRPr lang="en-US" sz="1800" dirty="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FF05E61B-FB3B-896E-7C22-4CCF6BCEA468}"/>
              </a:ext>
            </a:extLst>
          </p:cNvPr>
          <p:cNvSpPr txBox="1"/>
          <p:nvPr/>
        </p:nvSpPr>
        <p:spPr>
          <a:xfrm>
            <a:off x="4836558" y="3315572"/>
            <a:ext cx="6630057" cy="313932"/>
          </a:xfrm>
          <a:prstGeom prst="rect">
            <a:avLst/>
          </a:prstGeom>
          <a:noFill/>
        </p:spPr>
        <p:txBody>
          <a:bodyPr wrap="square" rtlCol="0">
            <a:spAutoFit/>
          </a:bodyPr>
          <a:lstStyle/>
          <a:p>
            <a:pPr>
              <a:lnSpc>
                <a:spcPts val="1700"/>
              </a:lnSpc>
              <a:spcAft>
                <a:spcPts val="800"/>
              </a:spcAft>
            </a:pPr>
            <a:r>
              <a:rPr lang="en-US" sz="1800" b="1" dirty="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rPr>
              <a:t>C) </a:t>
            </a:r>
            <a:r>
              <a:rPr lang="en-US" dirty="0">
                <a:solidFill>
                  <a:schemeClr val="bg1"/>
                </a:solidFill>
                <a:latin typeface="Bahnschrift Light SemiCondensed" panose="020B0502040204020203" pitchFamily="34" charset="0"/>
              </a:rPr>
              <a:t>Report the harassment to your supervisor or the HR department. </a:t>
            </a:r>
            <a:endParaRPr lang="en-US" sz="1800" dirty="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E79907A9-B538-9739-A348-C20DF8DEE81F}"/>
              </a:ext>
            </a:extLst>
          </p:cNvPr>
          <p:cNvSpPr txBox="1"/>
          <p:nvPr/>
        </p:nvSpPr>
        <p:spPr>
          <a:xfrm>
            <a:off x="551594" y="3652220"/>
            <a:ext cx="2880399" cy="707822"/>
          </a:xfrm>
          <a:prstGeom prst="rect">
            <a:avLst/>
          </a:prstGeom>
          <a:solidFill>
            <a:srgbClr val="FF6700"/>
          </a:solidFill>
          <a:ln>
            <a:solidFill>
              <a:srgbClr val="FF6700"/>
            </a:solidFill>
          </a:ln>
        </p:spPr>
        <p:txBody>
          <a:bodyPr wrap="square">
            <a:spAutoFit/>
          </a:bodyPr>
          <a:lstStyle/>
          <a:p>
            <a:pPr marL="0" marR="0" algn="ctr">
              <a:lnSpc>
                <a:spcPct val="107000"/>
              </a:lnSpc>
              <a:spcBef>
                <a:spcPts val="0"/>
              </a:spcBef>
              <a:spcAft>
                <a:spcPts val="800"/>
              </a:spcAft>
            </a:pPr>
            <a:r>
              <a:rPr lang="en-US" sz="3800" dirty="0">
                <a:solidFill>
                  <a:schemeClr val="bg1"/>
                </a:solidFill>
                <a:effectLst/>
                <a:latin typeface="Fave Script Bold Pro" panose="020F0502020204030204" pitchFamily="2" charset="0"/>
                <a:ea typeface="Calibri" panose="020F0502020204030204" pitchFamily="34" charset="0"/>
                <a:cs typeface="Times New Roman" panose="02020603050405020304" pitchFamily="18" charset="0"/>
              </a:rPr>
              <a:t>What should you do?</a:t>
            </a:r>
          </a:p>
        </p:txBody>
      </p:sp>
      <p:cxnSp>
        <p:nvCxnSpPr>
          <p:cNvPr id="34" name="Straight Arrow Connector 33">
            <a:extLst>
              <a:ext uri="{FF2B5EF4-FFF2-40B4-BE49-F238E27FC236}">
                <a16:creationId xmlns:a16="http://schemas.microsoft.com/office/drawing/2014/main" id="{FD680C7A-5360-A49D-06B4-8D9B46E5B0B3}"/>
              </a:ext>
            </a:extLst>
          </p:cNvPr>
          <p:cNvCxnSpPr>
            <a:cxnSpLocks/>
          </p:cNvCxnSpPr>
          <p:nvPr/>
        </p:nvCxnSpPr>
        <p:spPr>
          <a:xfrm flipV="1">
            <a:off x="1958232" y="5364748"/>
            <a:ext cx="0" cy="1493252"/>
          </a:xfrm>
          <a:prstGeom prst="straightConnector1">
            <a:avLst/>
          </a:prstGeom>
          <a:ln w="1746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A584217-4F8D-5D71-E980-CC6620D5D2E0}"/>
              </a:ext>
            </a:extLst>
          </p:cNvPr>
          <p:cNvSpPr txBox="1"/>
          <p:nvPr/>
        </p:nvSpPr>
        <p:spPr>
          <a:xfrm>
            <a:off x="5024086" y="6017447"/>
            <a:ext cx="2908232" cy="369332"/>
          </a:xfrm>
          <a:prstGeom prst="rect">
            <a:avLst/>
          </a:prstGeom>
          <a:solidFill>
            <a:schemeClr val="bg1">
              <a:lumMod val="95000"/>
            </a:schemeClr>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2200" dirty="0">
                <a:solidFill>
                  <a:srgbClr val="87B316"/>
                </a:solidFill>
                <a:latin typeface="Bahnschrift SemiBold Condensed" panose="020B0502040204020203" pitchFamily="34" charset="0"/>
              </a:rPr>
              <a:t>REPORTING CONCERNS</a:t>
            </a:r>
          </a:p>
        </p:txBody>
      </p:sp>
      <p:sp>
        <p:nvSpPr>
          <p:cNvPr id="27" name="Rectangle 26">
            <a:extLst>
              <a:ext uri="{FF2B5EF4-FFF2-40B4-BE49-F238E27FC236}">
                <a16:creationId xmlns:a16="http://schemas.microsoft.com/office/drawing/2014/main" id="{C7BB9F5B-2697-CBC3-9E12-4337C61ACA76}"/>
              </a:ext>
            </a:extLst>
          </p:cNvPr>
          <p:cNvSpPr/>
          <p:nvPr/>
        </p:nvSpPr>
        <p:spPr>
          <a:xfrm>
            <a:off x="6455343" y="6394150"/>
            <a:ext cx="45719" cy="457276"/>
          </a:xfrm>
          <a:prstGeom prst="rect">
            <a:avLst/>
          </a:prstGeom>
          <a:solidFill>
            <a:srgbClr val="FF67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ack and white logo&#10;&#10;Description automatically generated">
            <a:extLst>
              <a:ext uri="{FF2B5EF4-FFF2-40B4-BE49-F238E27FC236}">
                <a16:creationId xmlns:a16="http://schemas.microsoft.com/office/drawing/2014/main" id="{98BADCAD-A828-616E-B34D-A5824C4E4B25}"/>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Tree>
    <p:extLst>
      <p:ext uri="{BB962C8B-B14F-4D97-AF65-F5344CB8AC3E}">
        <p14:creationId xmlns:p14="http://schemas.microsoft.com/office/powerpoint/2010/main" val="8900562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left)">
                                      <p:cBhvr>
                                        <p:cTn id="24" dur="500"/>
                                        <p:tgtEl>
                                          <p:spTgt spid="38"/>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left)">
                                      <p:cBhvr>
                                        <p:cTn id="50" dur="500"/>
                                        <p:tgtEl>
                                          <p:spTgt spid="42"/>
                                        </p:tgtEl>
                                      </p:cBhvr>
                                    </p:animEffect>
                                  </p:childTnLst>
                                </p:cTn>
                              </p:par>
                            </p:childTnLst>
                          </p:cTn>
                        </p:par>
                        <p:par>
                          <p:cTn id="51" fill="hold">
                            <p:stCondLst>
                              <p:cond delay="500"/>
                            </p:stCondLst>
                            <p:childTnLst>
                              <p:par>
                                <p:cTn id="52" presetID="22" presetClass="entr" presetSubtype="8"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5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left)">
                                      <p:cBhvr>
                                        <p:cTn id="63" dur="500"/>
                                        <p:tgtEl>
                                          <p:spTgt spid="43"/>
                                        </p:tgtEl>
                                      </p:cBhvr>
                                    </p:animEffect>
                                  </p:childTnLst>
                                </p:cTn>
                              </p:par>
                            </p:childTnLst>
                          </p:cTn>
                        </p:par>
                        <p:par>
                          <p:cTn id="64" fill="hold">
                            <p:stCondLst>
                              <p:cond delay="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1000"/>
                            </p:stCondLst>
                            <p:childTnLst>
                              <p:par>
                                <p:cTn id="69" presetID="22" presetClass="entr" presetSubtype="8"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wipe(left)">
                                      <p:cBhvr>
                                        <p:cTn id="7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8" grpId="0" animBg="1"/>
      <p:bldP spid="17" grpId="0" animBg="1"/>
      <p:bldP spid="16" grpId="0" animBg="1"/>
      <p:bldP spid="32" grpId="0" animBg="1"/>
      <p:bldP spid="6" grpId="0"/>
      <p:bldP spid="7" grpId="0"/>
      <p:bldP spid="9" grpId="0"/>
      <p:bldP spid="10" grpId="0"/>
      <p:bldP spid="11" grpId="0"/>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E2C16-1C1A-04C3-36AE-B7B884ACC5F9}"/>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0" y="-41"/>
            <a:ext cx="12191999" cy="6852745"/>
          </a:xfrm>
          <a:prstGeom prst="rect">
            <a:avLst/>
          </a:prstGeom>
        </p:spPr>
      </p:pic>
      <p:cxnSp>
        <p:nvCxnSpPr>
          <p:cNvPr id="38" name="Straight Arrow Connector 37">
            <a:extLst>
              <a:ext uri="{FF2B5EF4-FFF2-40B4-BE49-F238E27FC236}">
                <a16:creationId xmlns:a16="http://schemas.microsoft.com/office/drawing/2014/main" id="{63DA19EE-AA3E-C206-4266-F277CA6658C6}"/>
              </a:ext>
            </a:extLst>
          </p:cNvPr>
          <p:cNvCxnSpPr>
            <a:cxnSpLocks/>
          </p:cNvCxnSpPr>
          <p:nvPr/>
        </p:nvCxnSpPr>
        <p:spPr>
          <a:xfrm>
            <a:off x="3316156" y="1884792"/>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531E137-C2B1-C225-80CE-7832805B7123}"/>
              </a:ext>
            </a:extLst>
          </p:cNvPr>
          <p:cNvCxnSpPr>
            <a:cxnSpLocks/>
          </p:cNvCxnSpPr>
          <p:nvPr/>
        </p:nvCxnSpPr>
        <p:spPr>
          <a:xfrm>
            <a:off x="3316156" y="2646792"/>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C59EC3E4-9682-7768-F2EF-285E4C1E24D4}"/>
              </a:ext>
            </a:extLst>
          </p:cNvPr>
          <p:cNvCxnSpPr>
            <a:cxnSpLocks/>
          </p:cNvCxnSpPr>
          <p:nvPr/>
        </p:nvCxnSpPr>
        <p:spPr>
          <a:xfrm>
            <a:off x="3316156" y="3448898"/>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E69D42B-CEAA-EFBA-8F8C-F0EE0143571D}"/>
              </a:ext>
            </a:extLst>
          </p:cNvPr>
          <p:cNvCxnSpPr>
            <a:cxnSpLocks/>
          </p:cNvCxnSpPr>
          <p:nvPr/>
        </p:nvCxnSpPr>
        <p:spPr>
          <a:xfrm>
            <a:off x="3316156" y="4262330"/>
            <a:ext cx="1143511" cy="0"/>
          </a:xfrm>
          <a:prstGeom prst="straightConnector1">
            <a:avLst/>
          </a:prstGeom>
          <a:ln w="984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451E7488-2D3C-CEE6-E012-A22197AEFEBC}"/>
              </a:ext>
            </a:extLst>
          </p:cNvPr>
          <p:cNvSpPr/>
          <p:nvPr/>
        </p:nvSpPr>
        <p:spPr>
          <a:xfrm>
            <a:off x="4690512" y="1633616"/>
            <a:ext cx="6742699" cy="454850"/>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3E0E020A-6CFB-3E1E-E032-BBAA84C011BF}"/>
              </a:ext>
            </a:extLst>
          </p:cNvPr>
          <p:cNvSpPr/>
          <p:nvPr/>
        </p:nvSpPr>
        <p:spPr>
          <a:xfrm>
            <a:off x="4690512" y="4014200"/>
            <a:ext cx="6776104" cy="483720"/>
          </a:xfrm>
          <a:prstGeom prst="roundRect">
            <a:avLst/>
          </a:prstGeom>
          <a:solidFill>
            <a:schemeClr val="tx2">
              <a:lumMod val="60000"/>
              <a:lumOff val="40000"/>
            </a:schemeClr>
          </a:solidFill>
          <a:ln w="19050">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D7C5EC20-4D0B-BB4B-B0A8-83ACF3ECE9D8}"/>
              </a:ext>
            </a:extLst>
          </p:cNvPr>
          <p:cNvSpPr/>
          <p:nvPr/>
        </p:nvSpPr>
        <p:spPr>
          <a:xfrm>
            <a:off x="4690513" y="3205976"/>
            <a:ext cx="6776104" cy="483720"/>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6" name="Rectangle: Rounded Corners 15">
            <a:extLst>
              <a:ext uri="{FF2B5EF4-FFF2-40B4-BE49-F238E27FC236}">
                <a16:creationId xmlns:a16="http://schemas.microsoft.com/office/drawing/2014/main" id="{90D4C209-A4D2-CE27-BE14-1FC8840172F4}"/>
              </a:ext>
            </a:extLst>
          </p:cNvPr>
          <p:cNvSpPr/>
          <p:nvPr/>
        </p:nvSpPr>
        <p:spPr>
          <a:xfrm>
            <a:off x="4690512" y="2387023"/>
            <a:ext cx="6776103" cy="497849"/>
          </a:xfrm>
          <a:prstGeom prst="roundRect">
            <a:avLst/>
          </a:prstGeom>
          <a:solidFill>
            <a:schemeClr val="tx2">
              <a:lumMod val="60000"/>
              <a:lumOff val="40000"/>
            </a:schemeClr>
          </a:solidFill>
          <a:ln w="19050"/>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CDE0920D-3100-7F57-AADC-372D45C16529}"/>
              </a:ext>
            </a:extLst>
          </p:cNvPr>
          <p:cNvSpPr/>
          <p:nvPr/>
        </p:nvSpPr>
        <p:spPr>
          <a:xfrm>
            <a:off x="286872" y="1050338"/>
            <a:ext cx="3409852" cy="4133116"/>
          </a:xfrm>
          <a:prstGeom prst="rect">
            <a:avLst/>
          </a:prstGeom>
          <a:solidFill>
            <a:schemeClr val="bg1">
              <a:lumMod val="95000"/>
            </a:schemeClr>
          </a:solidFill>
          <a:ln w="857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ED10F00-2C16-76C5-35DA-1112185F65A3}"/>
              </a:ext>
            </a:extLst>
          </p:cNvPr>
          <p:cNvSpPr txBox="1"/>
          <p:nvPr/>
        </p:nvSpPr>
        <p:spPr>
          <a:xfrm>
            <a:off x="427898" y="1755423"/>
            <a:ext cx="3127793" cy="1200329"/>
          </a:xfrm>
          <a:prstGeom prst="rect">
            <a:avLst/>
          </a:prstGeom>
          <a:noFill/>
        </p:spPr>
        <p:txBody>
          <a:bodyPr wrap="square" rtlCol="0">
            <a:spAutoFit/>
          </a:bodyPr>
          <a:lstStyle/>
          <a:p>
            <a:pPr algn="ctr">
              <a:spcAft>
                <a:spcPts val="800"/>
              </a:spcAft>
            </a:pPr>
            <a:r>
              <a:rPr lang="en-US" dirty="0">
                <a:latin typeface="Bahnschrift Light SemiCondensed" panose="020B0502040204020203" pitchFamily="34" charset="0"/>
              </a:rPr>
              <a:t>You become aware of a colleague who constantly harasses and bullies a fellow coworker. </a:t>
            </a:r>
            <a:endParaRPr lang="en-US" sz="2200" dirty="0">
              <a:latin typeface="Bahnschrift Light SemiCondensed" panose="020B0502040204020203" pitchFamily="34" charset="0"/>
            </a:endParaRPr>
          </a:p>
        </p:txBody>
      </p:sp>
      <p:sp>
        <p:nvSpPr>
          <p:cNvPr id="7" name="TextBox 6">
            <a:extLst>
              <a:ext uri="{FF2B5EF4-FFF2-40B4-BE49-F238E27FC236}">
                <a16:creationId xmlns:a16="http://schemas.microsoft.com/office/drawing/2014/main" id="{F1662803-D93E-26E5-4160-D49ADF7E8A23}"/>
              </a:ext>
            </a:extLst>
          </p:cNvPr>
          <p:cNvSpPr txBox="1"/>
          <p:nvPr/>
        </p:nvSpPr>
        <p:spPr>
          <a:xfrm>
            <a:off x="4836558" y="4113606"/>
            <a:ext cx="6633254" cy="313932"/>
          </a:xfrm>
          <a:prstGeom prst="rect">
            <a:avLst/>
          </a:prstGeom>
          <a:noFill/>
        </p:spPr>
        <p:txBody>
          <a:bodyPr wrap="square" rtlCol="0">
            <a:spAutoFit/>
          </a:bodyPr>
          <a:lstStyle/>
          <a:p>
            <a:pPr indent="-457200">
              <a:lnSpc>
                <a:spcPts val="1700"/>
              </a:lnSpc>
              <a:spcAft>
                <a:spcPts val="800"/>
              </a:spcAft>
            </a:pPr>
            <a:r>
              <a:rPr lang="en-US" b="1" dirty="0">
                <a:solidFill>
                  <a:schemeClr val="bg2">
                    <a:lumMod val="50000"/>
                  </a:schemeClr>
                </a:solidFill>
                <a:effectLst/>
                <a:latin typeface="Bahnschrift Light SemiCondensed" panose="020B0502040204020203" pitchFamily="34" charset="0"/>
                <a:ea typeface="Calibri" panose="020F0502020204030204" pitchFamily="34" charset="0"/>
                <a:cs typeface="Times New Roman" panose="02020603050405020304" pitchFamily="18" charset="0"/>
              </a:rPr>
              <a:t>D) </a:t>
            </a:r>
            <a:r>
              <a:rPr lang="en-US" dirty="0">
                <a:solidFill>
                  <a:schemeClr val="bg2">
                    <a:lumMod val="50000"/>
                  </a:schemeClr>
                </a:solidFill>
                <a:latin typeface="Bahnschrift Light SemiCondensed" panose="020B0502040204020203" pitchFamily="34" charset="0"/>
              </a:rPr>
              <a:t>Encourage the targeted coworker to confront the bully directly. </a:t>
            </a:r>
            <a:endParaRPr lang="en-US" dirty="0">
              <a:solidFill>
                <a:schemeClr val="bg2">
                  <a:lumMod val="50000"/>
                </a:schemeClr>
              </a:solidFill>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88DCACEC-1C21-9C2B-1C7F-2BE3CDC4A08E}"/>
              </a:ext>
            </a:extLst>
          </p:cNvPr>
          <p:cNvSpPr txBox="1"/>
          <p:nvPr/>
        </p:nvSpPr>
        <p:spPr>
          <a:xfrm>
            <a:off x="4838068" y="1673265"/>
            <a:ext cx="6628547" cy="362215"/>
          </a:xfrm>
          <a:prstGeom prst="rect">
            <a:avLst/>
          </a:prstGeom>
          <a:noFill/>
        </p:spPr>
        <p:txBody>
          <a:bodyPr wrap="square" rtlCol="0">
            <a:spAutoFit/>
          </a:bodyPr>
          <a:lstStyle/>
          <a:p>
            <a:pPr>
              <a:lnSpc>
                <a:spcPct val="107000"/>
              </a:lnSpc>
              <a:spcAft>
                <a:spcPts val="800"/>
              </a:spcAft>
            </a:pPr>
            <a:r>
              <a:rPr lang="en-US" sz="1800" b="1" dirty="0">
                <a:solidFill>
                  <a:schemeClr val="bg2">
                    <a:lumMod val="50000"/>
                  </a:schemeClr>
                </a:solidFill>
                <a:effectLst/>
                <a:latin typeface="Bahnschrift Light SemiCondensed" panose="020B0502040204020203" pitchFamily="34" charset="0"/>
                <a:ea typeface="Calibri" panose="020F0502020204030204" pitchFamily="34" charset="0"/>
                <a:cs typeface="Times New Roman" panose="02020603050405020304" pitchFamily="18" charset="0"/>
              </a:rPr>
              <a:t>A) </a:t>
            </a:r>
            <a:r>
              <a:rPr lang="en-US" dirty="0">
                <a:solidFill>
                  <a:schemeClr val="bg2">
                    <a:lumMod val="50000"/>
                  </a:schemeClr>
                </a:solidFill>
                <a:latin typeface="Bahnschrift Light SemiCondensed" panose="020B0502040204020203" pitchFamily="34" charset="0"/>
              </a:rPr>
              <a:t>Ignore the situation and let the involved parties handle it themselves.</a:t>
            </a:r>
          </a:p>
        </p:txBody>
      </p:sp>
      <p:sp>
        <p:nvSpPr>
          <p:cNvPr id="10" name="TextBox 9">
            <a:extLst>
              <a:ext uri="{FF2B5EF4-FFF2-40B4-BE49-F238E27FC236}">
                <a16:creationId xmlns:a16="http://schemas.microsoft.com/office/drawing/2014/main" id="{24CEB3C7-3616-8231-A3EF-4A4E5A77D6F2}"/>
              </a:ext>
            </a:extLst>
          </p:cNvPr>
          <p:cNvSpPr txBox="1"/>
          <p:nvPr/>
        </p:nvSpPr>
        <p:spPr>
          <a:xfrm>
            <a:off x="4838068" y="2509024"/>
            <a:ext cx="6595143" cy="297517"/>
          </a:xfrm>
          <a:prstGeom prst="rect">
            <a:avLst/>
          </a:prstGeom>
          <a:noFill/>
        </p:spPr>
        <p:txBody>
          <a:bodyPr wrap="square" rtlCol="0">
            <a:spAutoFit/>
          </a:bodyPr>
          <a:lstStyle/>
          <a:p>
            <a:pPr>
              <a:lnSpc>
                <a:spcPts val="1600"/>
              </a:lnSpc>
              <a:spcAft>
                <a:spcPts val="800"/>
              </a:spcAft>
            </a:pPr>
            <a:r>
              <a:rPr lang="en-US" sz="1800" b="1" dirty="0">
                <a:solidFill>
                  <a:schemeClr val="bg2">
                    <a:lumMod val="50000"/>
                  </a:schemeClr>
                </a:solidFill>
                <a:effectLst/>
                <a:latin typeface="Bahnschrift Light SemiCondensed" panose="020B0502040204020203" pitchFamily="34" charset="0"/>
                <a:ea typeface="Calibri" panose="020F0502020204030204" pitchFamily="34" charset="0"/>
                <a:cs typeface="Times New Roman" panose="02020603050405020304" pitchFamily="18" charset="0"/>
              </a:rPr>
              <a:t>B) </a:t>
            </a:r>
            <a:r>
              <a:rPr lang="en-US" dirty="0">
                <a:solidFill>
                  <a:schemeClr val="bg2">
                    <a:lumMod val="50000"/>
                  </a:schemeClr>
                </a:solidFill>
                <a:latin typeface="Bahnschrift Light SemiCondensed" panose="020B0502040204020203" pitchFamily="34" charset="0"/>
              </a:rPr>
              <a:t>Confront the colleague and ask them to stop the harassing behavior.</a:t>
            </a:r>
            <a:endParaRPr lang="en-US" sz="1800" dirty="0">
              <a:solidFill>
                <a:schemeClr val="bg2">
                  <a:lumMod val="50000"/>
                </a:schemeClr>
              </a:solidFill>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FF05E61B-FB3B-896E-7C22-4CCF6BCEA468}"/>
              </a:ext>
            </a:extLst>
          </p:cNvPr>
          <p:cNvSpPr txBox="1"/>
          <p:nvPr/>
        </p:nvSpPr>
        <p:spPr>
          <a:xfrm>
            <a:off x="4836558" y="3315572"/>
            <a:ext cx="6630057" cy="313932"/>
          </a:xfrm>
          <a:prstGeom prst="rect">
            <a:avLst/>
          </a:prstGeom>
          <a:noFill/>
        </p:spPr>
        <p:txBody>
          <a:bodyPr wrap="square" rtlCol="0">
            <a:spAutoFit/>
          </a:bodyPr>
          <a:lstStyle/>
          <a:p>
            <a:pPr>
              <a:lnSpc>
                <a:spcPts val="1700"/>
              </a:lnSpc>
              <a:spcAft>
                <a:spcPts val="800"/>
              </a:spcAft>
            </a:pPr>
            <a:r>
              <a:rPr lang="en-US" sz="1800" b="1" dirty="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rPr>
              <a:t>C) </a:t>
            </a:r>
            <a:r>
              <a:rPr lang="en-US" dirty="0">
                <a:solidFill>
                  <a:schemeClr val="bg1"/>
                </a:solidFill>
                <a:latin typeface="Bahnschrift Light SemiCondensed" panose="020B0502040204020203" pitchFamily="34" charset="0"/>
              </a:rPr>
              <a:t>Report the harassment to your supervisor or the HR department. </a:t>
            </a:r>
            <a:endParaRPr lang="en-US" sz="1800" dirty="0">
              <a:solidFill>
                <a:schemeClr val="bg1"/>
              </a:solidFill>
              <a:effectLst/>
              <a:latin typeface="Bahnschrift Light SemiCondensed" panose="020B0502040204020203" pitchFamily="34" charset="0"/>
              <a:ea typeface="Calibri" panose="020F050202020403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E79907A9-B538-9739-A348-C20DF8DEE81F}"/>
              </a:ext>
            </a:extLst>
          </p:cNvPr>
          <p:cNvSpPr txBox="1"/>
          <p:nvPr/>
        </p:nvSpPr>
        <p:spPr>
          <a:xfrm>
            <a:off x="551594" y="3652220"/>
            <a:ext cx="2880399" cy="707822"/>
          </a:xfrm>
          <a:prstGeom prst="rect">
            <a:avLst/>
          </a:prstGeom>
          <a:solidFill>
            <a:srgbClr val="FF6700"/>
          </a:solidFill>
          <a:ln>
            <a:solidFill>
              <a:srgbClr val="FF6700"/>
            </a:solidFill>
          </a:ln>
        </p:spPr>
        <p:txBody>
          <a:bodyPr wrap="square">
            <a:spAutoFit/>
          </a:bodyPr>
          <a:lstStyle/>
          <a:p>
            <a:pPr marL="0" marR="0" algn="ctr">
              <a:lnSpc>
                <a:spcPct val="107000"/>
              </a:lnSpc>
              <a:spcBef>
                <a:spcPts val="0"/>
              </a:spcBef>
              <a:spcAft>
                <a:spcPts val="800"/>
              </a:spcAft>
            </a:pPr>
            <a:r>
              <a:rPr lang="en-US" sz="3800" dirty="0">
                <a:solidFill>
                  <a:schemeClr val="bg1"/>
                </a:solidFill>
                <a:effectLst/>
                <a:latin typeface="Fave Script Bold Pro" panose="020F0502020204030204" pitchFamily="2" charset="0"/>
                <a:ea typeface="Calibri" panose="020F0502020204030204" pitchFamily="34" charset="0"/>
                <a:cs typeface="Times New Roman" panose="02020603050405020304" pitchFamily="18" charset="0"/>
              </a:rPr>
              <a:t>What should you do?</a:t>
            </a:r>
          </a:p>
        </p:txBody>
      </p:sp>
      <p:cxnSp>
        <p:nvCxnSpPr>
          <p:cNvPr id="34" name="Straight Arrow Connector 33">
            <a:extLst>
              <a:ext uri="{FF2B5EF4-FFF2-40B4-BE49-F238E27FC236}">
                <a16:creationId xmlns:a16="http://schemas.microsoft.com/office/drawing/2014/main" id="{FD680C7A-5360-A49D-06B4-8D9B46E5B0B3}"/>
              </a:ext>
            </a:extLst>
          </p:cNvPr>
          <p:cNvCxnSpPr>
            <a:cxnSpLocks/>
          </p:cNvCxnSpPr>
          <p:nvPr/>
        </p:nvCxnSpPr>
        <p:spPr>
          <a:xfrm flipV="1">
            <a:off x="1958232" y="5364748"/>
            <a:ext cx="0" cy="1493252"/>
          </a:xfrm>
          <a:prstGeom prst="straightConnector1">
            <a:avLst/>
          </a:prstGeom>
          <a:ln w="174625">
            <a:solidFill>
              <a:srgbClr val="FF67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A584217-4F8D-5D71-E980-CC6620D5D2E0}"/>
              </a:ext>
            </a:extLst>
          </p:cNvPr>
          <p:cNvSpPr txBox="1"/>
          <p:nvPr/>
        </p:nvSpPr>
        <p:spPr>
          <a:xfrm>
            <a:off x="5024086" y="6017447"/>
            <a:ext cx="2908232" cy="369332"/>
          </a:xfrm>
          <a:prstGeom prst="rect">
            <a:avLst/>
          </a:prstGeom>
          <a:solidFill>
            <a:schemeClr val="bg1">
              <a:lumMod val="95000"/>
            </a:schemeClr>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2200" dirty="0">
                <a:solidFill>
                  <a:srgbClr val="87B316"/>
                </a:solidFill>
                <a:latin typeface="Bahnschrift SemiBold Condensed" panose="020B0502040204020203" pitchFamily="34" charset="0"/>
              </a:rPr>
              <a:t>REPORTING CONCERNS</a:t>
            </a:r>
          </a:p>
        </p:txBody>
      </p:sp>
      <p:sp>
        <p:nvSpPr>
          <p:cNvPr id="27" name="Rectangle 26">
            <a:extLst>
              <a:ext uri="{FF2B5EF4-FFF2-40B4-BE49-F238E27FC236}">
                <a16:creationId xmlns:a16="http://schemas.microsoft.com/office/drawing/2014/main" id="{C7BB9F5B-2697-CBC3-9E12-4337C61ACA76}"/>
              </a:ext>
            </a:extLst>
          </p:cNvPr>
          <p:cNvSpPr/>
          <p:nvPr/>
        </p:nvSpPr>
        <p:spPr>
          <a:xfrm>
            <a:off x="6455343" y="6394150"/>
            <a:ext cx="45719" cy="457276"/>
          </a:xfrm>
          <a:prstGeom prst="rect">
            <a:avLst/>
          </a:prstGeom>
          <a:solidFill>
            <a:srgbClr val="FF67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black and white logo&#10;&#10;Description automatically generated">
            <a:extLst>
              <a:ext uri="{FF2B5EF4-FFF2-40B4-BE49-F238E27FC236}">
                <a16:creationId xmlns:a16="http://schemas.microsoft.com/office/drawing/2014/main" id="{35DD5203-1D2D-D63B-5311-8F7C831E4102}"/>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667617" y="44156"/>
            <a:ext cx="6856763" cy="6856763"/>
          </a:xfrm>
          <a:prstGeom prst="rect">
            <a:avLst/>
          </a:prstGeom>
        </p:spPr>
      </p:pic>
    </p:spTree>
    <p:extLst>
      <p:ext uri="{BB962C8B-B14F-4D97-AF65-F5344CB8AC3E}">
        <p14:creationId xmlns:p14="http://schemas.microsoft.com/office/powerpoint/2010/main" val="2975105388"/>
      </p:ext>
    </p:extLst>
  </p:cSld>
  <p:clrMapOvr>
    <a:masterClrMapping/>
  </p:clrMapOvr>
  <p:transition spd="slow">
    <p:wip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1172</TotalTime>
  <Words>1125</Words>
  <Application>Microsoft Office PowerPoint</Application>
  <PresentationFormat>Widescreen</PresentationFormat>
  <Paragraphs>107</Paragraphs>
  <Slides>19</Slides>
  <Notes>18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Aptos</vt:lpstr>
      <vt:lpstr>Arial</vt:lpstr>
      <vt:lpstr>Bahnschrift Light Condensed</vt:lpstr>
      <vt:lpstr>Bahnschrift Light SemiCondensed</vt:lpstr>
      <vt:lpstr>Bahnschrift SemiBold</vt:lpstr>
      <vt:lpstr>Bahnschrift SemiBold Condensed</vt:lpstr>
      <vt:lpstr>Calibri</vt:lpstr>
      <vt:lpstr>Calibri Light</vt:lpstr>
      <vt:lpstr>Courier New</vt:lpstr>
      <vt:lpstr>Fave Script Bold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Sullivan</dc:creator>
  <cp:lastModifiedBy>Cassie Hoffman</cp:lastModifiedBy>
  <cp:revision>93</cp:revision>
  <dcterms:created xsi:type="dcterms:W3CDTF">2023-08-09T19:17:05Z</dcterms:created>
  <dcterms:modified xsi:type="dcterms:W3CDTF">2024-09-19T23:03:44Z</dcterms:modified>
</cp:coreProperties>
</file>